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4"/>
  </p:notesMasterIdLst>
  <p:sldIdLst>
    <p:sldId id="289" r:id="rId2"/>
    <p:sldId id="326" r:id="rId3"/>
    <p:sldId id="327" r:id="rId4"/>
    <p:sldId id="349" r:id="rId5"/>
    <p:sldId id="333" r:id="rId6"/>
    <p:sldId id="295" r:id="rId7"/>
    <p:sldId id="292" r:id="rId8"/>
    <p:sldId id="296" r:id="rId9"/>
    <p:sldId id="351" r:id="rId10"/>
    <p:sldId id="297" r:id="rId11"/>
    <p:sldId id="341" r:id="rId12"/>
    <p:sldId id="338" r:id="rId13"/>
    <p:sldId id="339" r:id="rId14"/>
    <p:sldId id="350" r:id="rId15"/>
    <p:sldId id="348" r:id="rId16"/>
    <p:sldId id="352" r:id="rId17"/>
    <p:sldId id="343" r:id="rId18"/>
    <p:sldId id="344" r:id="rId19"/>
    <p:sldId id="345" r:id="rId20"/>
    <p:sldId id="346" r:id="rId21"/>
    <p:sldId id="335" r:id="rId22"/>
    <p:sldId id="287" r:id="rId23"/>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67188"/>
  </p:normalViewPr>
  <p:slideViewPr>
    <p:cSldViewPr snapToGrid="0" snapToObjects="1">
      <p:cViewPr varScale="1">
        <p:scale>
          <a:sx n="106" d="100"/>
          <a:sy n="106" d="100"/>
        </p:scale>
        <p:origin x="13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2.png>
</file>

<file path=ppt/media/image21.png>
</file>

<file path=ppt/media/image22.png>
</file>

<file path=ppt/media/image23.tiff>
</file>

<file path=ppt/media/image24.tiff>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777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Local</a:t>
            </a:r>
            <a:r>
              <a:rPr lang="en-US" dirty="0"/>
              <a:t> - things that are on your machine</a:t>
            </a:r>
          </a:p>
          <a:p>
            <a:r>
              <a:rPr lang="en-US" dirty="0"/>
              <a:t>  - saved on your hard disk</a:t>
            </a:r>
          </a:p>
          <a:p>
            <a:r>
              <a:rPr lang="en-US" dirty="0"/>
              <a:t>  - can be used without access to a network</a:t>
            </a:r>
          </a:p>
          <a:p>
            <a:r>
              <a:rPr lang="en-US" dirty="0"/>
              <a:t>  - you will interact with them using your tools </a:t>
            </a:r>
          </a:p>
          <a:p>
            <a:r>
              <a:rPr lang="en-US" dirty="0"/>
              <a:t>    - editor</a:t>
            </a:r>
          </a:p>
          <a:p>
            <a:r>
              <a:rPr lang="en-US" dirty="0"/>
              <a:t>    - browser</a:t>
            </a:r>
          </a:p>
          <a:p>
            <a:r>
              <a:rPr lang="en-US" dirty="0"/>
              <a:t>    - shell</a:t>
            </a:r>
          </a:p>
          <a:p>
            <a:r>
              <a:rPr lang="en-US" dirty="0"/>
              <a:t>    - git </a:t>
            </a:r>
          </a:p>
          <a:p>
            <a:r>
              <a:rPr lang="en-US" dirty="0"/>
              <a:t>    - </a:t>
            </a:r>
            <a:r>
              <a:rPr lang="en-US" dirty="0" err="1"/>
              <a:t>etc</a:t>
            </a:r>
            <a:endParaRPr lang="en-US" dirty="0"/>
          </a:p>
          <a:p>
            <a:endParaRPr lang="en-US" dirty="0"/>
          </a:p>
          <a:p>
            <a:r>
              <a:rPr lang="en-US" b="1" dirty="0"/>
              <a:t>Remote: </a:t>
            </a:r>
            <a:r>
              <a:rPr lang="en-US" dirty="0"/>
              <a:t>things that are in the cloud</a:t>
            </a:r>
          </a:p>
          <a:p>
            <a:r>
              <a:rPr lang="en-US" dirty="0"/>
              <a:t>  - Stored on servers in data centers somewhere out on the internet</a:t>
            </a:r>
          </a:p>
          <a:p>
            <a:r>
              <a:rPr lang="en-US" dirty="0"/>
              <a:t>    - E.g. at GitHub or GitLab, </a:t>
            </a:r>
            <a:r>
              <a:rPr lang="en-US" dirty="0" err="1"/>
              <a:t>etc</a:t>
            </a:r>
            <a:r>
              <a:rPr lang="en-US" dirty="0"/>
              <a:t>…</a:t>
            </a:r>
          </a:p>
          <a:p>
            <a:r>
              <a:rPr lang="en-US" dirty="0"/>
              <a:t>  - You will interact with them through your browser.</a:t>
            </a:r>
          </a:p>
          <a:p>
            <a:endParaRPr lang="en-US" dirty="0"/>
          </a:p>
        </p:txBody>
      </p:sp>
    </p:spTree>
    <p:extLst>
      <p:ext uri="{BB962C8B-B14F-4D97-AF65-F5344CB8AC3E}">
        <p14:creationId xmlns:p14="http://schemas.microsoft.com/office/powerpoint/2010/main" val="1389741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go to join a FOSS community and use or contribute to its project:</a:t>
            </a:r>
          </a:p>
          <a:p>
            <a:r>
              <a:rPr lang="en-US" dirty="0"/>
              <a:t>  - The project code will typically live on one of the repository hosting services (e.g. GitHub)</a:t>
            </a:r>
          </a:p>
          <a:p>
            <a:r>
              <a:rPr lang="en-US" dirty="0"/>
              <a:t>  - The repository that lives on GitHub is the </a:t>
            </a:r>
            <a:r>
              <a:rPr lang="en-US" b="1" dirty="0"/>
              <a:t>upstream</a:t>
            </a:r>
            <a:r>
              <a:rPr lang="en-US" dirty="0"/>
              <a:t> repository</a:t>
            </a:r>
          </a:p>
          <a:p>
            <a:r>
              <a:rPr lang="en-US" dirty="0"/>
              <a:t>  - It is the reference copy of Grandma Mae’s cookie recipe.</a:t>
            </a:r>
          </a:p>
          <a:p>
            <a:endParaRPr lang="en-US" dirty="0"/>
          </a:p>
          <a:p>
            <a:r>
              <a:rPr lang="en-US" b="1" dirty="0"/>
              <a:t>ASK</a:t>
            </a:r>
            <a:r>
              <a:rPr lang="en-US" dirty="0"/>
              <a:t>: Why does it live on a hosting service?</a:t>
            </a:r>
          </a:p>
          <a:p>
            <a:r>
              <a:rPr lang="en-US" dirty="0"/>
              <a:t>  - Collaboration, transparency, release early &amp; often</a:t>
            </a:r>
          </a:p>
          <a:p>
            <a:endParaRPr lang="en-US" dirty="0"/>
          </a:p>
          <a:p>
            <a:r>
              <a:rPr lang="en-US" b="1" dirty="0"/>
              <a:t>ASK</a:t>
            </a:r>
            <a:r>
              <a:rPr lang="en-US" dirty="0"/>
              <a:t>: Will you have write permissions to the upstream?</a:t>
            </a:r>
          </a:p>
          <a:p>
            <a:r>
              <a:rPr lang="en-US" dirty="0"/>
              <a:t>  - Nope, at least not until you gain trust and move up to a maintainer role.</a:t>
            </a:r>
          </a:p>
          <a:p>
            <a:r>
              <a:rPr lang="en-US" dirty="0"/>
              <a:t>  - This is going to be an important factor is understanding why GitHub/git work the way that they do.</a:t>
            </a:r>
          </a:p>
          <a:p>
            <a:endParaRPr lang="en-US" dirty="0"/>
          </a:p>
          <a:p>
            <a:endParaRPr lang="en-US" dirty="0"/>
          </a:p>
        </p:txBody>
      </p:sp>
    </p:spTree>
    <p:extLst>
      <p:ext uri="{BB962C8B-B14F-4D97-AF65-F5344CB8AC3E}">
        <p14:creationId xmlns:p14="http://schemas.microsoft.com/office/powerpoint/2010/main" val="31379347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in working with the project is to </a:t>
            </a:r>
            <a:r>
              <a:rPr lang="en-US" b="1" dirty="0"/>
              <a:t>Fork the Upstream</a:t>
            </a:r>
            <a:r>
              <a:rPr lang="en-US" dirty="0"/>
              <a:t>.</a:t>
            </a:r>
          </a:p>
          <a:p>
            <a:r>
              <a:rPr lang="en-US" dirty="0"/>
              <a:t> - I.e. When you Fork the Upstream, you make </a:t>
            </a:r>
            <a:r>
              <a:rPr lang="en-US" b="1" dirty="0"/>
              <a:t>your own copy </a:t>
            </a:r>
            <a:r>
              <a:rPr lang="en-US" dirty="0"/>
              <a:t>of the main project repo into your GitHub space.</a:t>
            </a:r>
          </a:p>
          <a:p>
            <a:endParaRPr lang="en-US" dirty="0"/>
          </a:p>
          <a:p>
            <a:r>
              <a:rPr lang="en-US" b="1" dirty="0"/>
              <a:t>ASK</a:t>
            </a:r>
            <a:r>
              <a:rPr lang="en-US" dirty="0"/>
              <a:t>: Why would you need to make a copy?</a:t>
            </a:r>
          </a:p>
          <a:p>
            <a:r>
              <a:rPr lang="en-US" dirty="0"/>
              <a:t>  - To make changes you need write permissions.</a:t>
            </a:r>
          </a:p>
          <a:p>
            <a:r>
              <a:rPr lang="en-US" dirty="0"/>
              <a:t>  - You have full control over this copy.</a:t>
            </a:r>
          </a:p>
          <a:p>
            <a:r>
              <a:rPr lang="en-US" dirty="0"/>
              <a:t>    - Add chocolate chips, add nuts, add coconut, you name it.</a:t>
            </a:r>
          </a:p>
          <a:p>
            <a:endParaRPr lang="en-US" dirty="0"/>
          </a:p>
          <a:p>
            <a:r>
              <a:rPr lang="en-US" b="1" dirty="0"/>
              <a:t>ASK</a:t>
            </a:r>
            <a:r>
              <a:rPr lang="en-US" dirty="0"/>
              <a:t>: How many forks will there be?</a:t>
            </a:r>
          </a:p>
          <a:p>
            <a:r>
              <a:rPr lang="en-US" dirty="0"/>
              <a:t>  - At least as many as there are developers </a:t>
            </a:r>
          </a:p>
          <a:p>
            <a:endParaRPr lang="en-US" dirty="0"/>
          </a:p>
          <a:p>
            <a:r>
              <a:rPr lang="en-US" dirty="0"/>
              <a:t>This fork:</a:t>
            </a:r>
          </a:p>
          <a:p>
            <a:r>
              <a:rPr lang="en-US" dirty="0"/>
              <a:t>  - is exactly like the upstream (main project) repository</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it knows where the upstream from which it was forked is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This is represented by the orange arrow from your remote copy to the upstream.</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We will see in a bit that this is what makes it possible to upstream the changes.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You have full write permission to the contents of this for.</a:t>
            </a:r>
          </a:p>
          <a:p>
            <a:endParaRPr lang="en-US" dirty="0"/>
          </a:p>
          <a:p>
            <a:r>
              <a:rPr lang="en-US" dirty="0"/>
              <a:t>Note: The slightly different meaning of fork here than in the video.</a:t>
            </a:r>
          </a:p>
          <a:p>
            <a:r>
              <a:rPr lang="en-US" dirty="0"/>
              <a:t>  - The video was talking about  forking or splitting the community</a:t>
            </a:r>
          </a:p>
          <a:p>
            <a:r>
              <a:rPr lang="en-US" dirty="0"/>
              <a:t>    - I.e. Uncle Miles and his nut lovers go one way, Grandma Mae goes the other.</a:t>
            </a:r>
          </a:p>
          <a:p>
            <a:r>
              <a:rPr lang="en-US" dirty="0"/>
              <a:t>  - You need a copy to do that kind of fork too.</a:t>
            </a:r>
          </a:p>
          <a:p>
            <a:r>
              <a:rPr lang="en-US" dirty="0"/>
              <a:t>  - Here a fork is just a copy of the repository that is made by an individual developer.</a:t>
            </a:r>
          </a:p>
          <a:p>
            <a:r>
              <a:rPr lang="en-US" dirty="0"/>
              <a:t>    - It could be used to fork the community</a:t>
            </a:r>
          </a:p>
          <a:p>
            <a:r>
              <a:rPr lang="en-US" dirty="0"/>
              <a:t>    - But can also be used by an individual developer to upstream changes.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endParaRPr lang="en-US" dirty="0"/>
          </a:p>
        </p:txBody>
      </p:sp>
    </p:spTree>
    <p:extLst>
      <p:ext uri="{BB962C8B-B14F-4D97-AF65-F5344CB8AC3E}">
        <p14:creationId xmlns:p14="http://schemas.microsoft.com/office/powerpoint/2010/main" val="4243221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When you clone your fork, you make another copy of the repository on your local machine.</a:t>
            </a:r>
          </a:p>
          <a:p>
            <a:r>
              <a:rPr lang="en-US" dirty="0"/>
              <a:t>  - That copy is called your </a:t>
            </a:r>
            <a:r>
              <a:rPr lang="en-US" b="1" dirty="0"/>
              <a:t>Local repository.</a:t>
            </a:r>
          </a:p>
          <a:p>
            <a:r>
              <a:rPr lang="en-US" b="1" dirty="0"/>
              <a:t>    </a:t>
            </a:r>
            <a:r>
              <a:rPr lang="en-US" b="0" dirty="0"/>
              <a:t> - It is on your local machine, stored on your disk drive.</a:t>
            </a:r>
          </a:p>
          <a:p>
            <a:r>
              <a:rPr lang="en-US" b="0" dirty="0"/>
              <a:t>  </a:t>
            </a:r>
            <a:r>
              <a:rPr lang="en-US" dirty="0"/>
              <a:t>- The fork from which your local repo is cloned is called your </a:t>
            </a:r>
            <a:r>
              <a:rPr lang="en-US" b="1" dirty="0"/>
              <a:t>origin</a:t>
            </a:r>
            <a:r>
              <a:rPr lang="en-US" dirty="0"/>
              <a:t> repository.</a:t>
            </a:r>
          </a:p>
          <a:p>
            <a:r>
              <a:rPr lang="en-US" dirty="0"/>
              <a:t>    - It is the ”origin” of your local repo.</a:t>
            </a:r>
          </a:p>
          <a:p>
            <a:endParaRPr lang="en-US" dirty="0"/>
          </a:p>
          <a:p>
            <a:r>
              <a:rPr lang="en-US" b="1" dirty="0"/>
              <a:t>ASK</a:t>
            </a:r>
            <a:r>
              <a:rPr lang="en-US" dirty="0"/>
              <a:t>: Why do this?</a:t>
            </a:r>
          </a:p>
          <a:p>
            <a:r>
              <a:rPr lang="en-US" dirty="0"/>
              <a:t>  - Can open files with your editor</a:t>
            </a:r>
          </a:p>
          <a:p>
            <a:r>
              <a:rPr lang="en-US" dirty="0"/>
              <a:t>  - Can compile and run the code</a:t>
            </a:r>
          </a:p>
          <a:p>
            <a:r>
              <a:rPr lang="en-US" dirty="0"/>
              <a:t>  - Can work without network access (crazy!)</a:t>
            </a:r>
          </a:p>
          <a:p>
            <a:r>
              <a:rPr lang="en-US" dirty="0"/>
              <a:t>  - You also have full write access to this copy.</a:t>
            </a:r>
          </a:p>
          <a:p>
            <a:endParaRPr lang="en-US" dirty="0"/>
          </a:p>
          <a:p>
            <a:r>
              <a:rPr lang="en-US" dirty="0"/>
              <a:t>Note that the local clone knows where the origin from which it was cloned is.</a:t>
            </a:r>
          </a:p>
          <a:p>
            <a:r>
              <a:rPr lang="en-US" dirty="0"/>
              <a:t>  - i.e. it knows where it came from.</a:t>
            </a:r>
          </a:p>
          <a:p>
            <a:r>
              <a:rPr lang="en-US" dirty="0"/>
              <a:t>  - This is represented by the orange arrow from the local repo to the origin repo.</a:t>
            </a:r>
          </a:p>
          <a:p>
            <a:endParaRPr lang="en-US" dirty="0"/>
          </a:p>
          <a:p>
            <a:r>
              <a:rPr lang="en-US" b="1" dirty="0"/>
              <a:t>ASK</a:t>
            </a:r>
            <a:r>
              <a:rPr lang="en-US" dirty="0"/>
              <a:t>: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28792779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is to </a:t>
            </a:r>
            <a:r>
              <a:rPr lang="en-US" b="1" dirty="0"/>
              <a:t>Clone your fork</a:t>
            </a:r>
            <a:r>
              <a:rPr lang="en-US" dirty="0"/>
              <a:t>.</a:t>
            </a:r>
          </a:p>
          <a:p>
            <a:r>
              <a:rPr lang="en-US" dirty="0"/>
              <a:t>  - I.e. make another copy of the repository on your local machine.</a:t>
            </a:r>
          </a:p>
          <a:p>
            <a:r>
              <a:rPr lang="en-US" dirty="0"/>
              <a:t>  - That copy is your </a:t>
            </a:r>
            <a:r>
              <a:rPr lang="en-US" b="1" dirty="0"/>
              <a:t>Local repository.</a:t>
            </a:r>
          </a:p>
          <a:p>
            <a:r>
              <a:rPr lang="en-US" b="1" dirty="0"/>
              <a:t>    </a:t>
            </a:r>
            <a:r>
              <a:rPr lang="en-US" b="0" dirty="0"/>
              <a:t> - It is on your local machine (i.e. in Linux Lite in this class).</a:t>
            </a:r>
            <a:endParaRPr lang="en-US" dirty="0"/>
          </a:p>
          <a:p>
            <a:r>
              <a:rPr lang="en-US" dirty="0"/>
              <a:t>  - This fork from which your local repo is cloned is called your </a:t>
            </a:r>
            <a:r>
              <a:rPr lang="en-US" b="1" dirty="0"/>
              <a:t>origin</a:t>
            </a:r>
            <a:r>
              <a:rPr lang="en-US" dirty="0"/>
              <a:t> repository.</a:t>
            </a:r>
          </a:p>
          <a:p>
            <a:endParaRPr lang="en-US" dirty="0"/>
          </a:p>
          <a:p>
            <a:r>
              <a:rPr lang="en-US" dirty="0"/>
              <a:t>ASK: Why do this?</a:t>
            </a:r>
          </a:p>
          <a:p>
            <a:r>
              <a:rPr lang="en-US" dirty="0"/>
              <a:t>  - Can open files with your editor</a:t>
            </a:r>
          </a:p>
          <a:p>
            <a:r>
              <a:rPr lang="en-US" dirty="0"/>
              <a:t>  - Can compile and run the code</a:t>
            </a:r>
          </a:p>
          <a:p>
            <a:r>
              <a:rPr lang="en-US" dirty="0"/>
              <a:t>  - Can work without network access (crazy!)</a:t>
            </a:r>
          </a:p>
          <a:p>
            <a:endParaRPr lang="en-US" dirty="0"/>
          </a:p>
          <a:p>
            <a:r>
              <a:rPr lang="en-US" dirty="0"/>
              <a:t>Note that the local clone knows its origin</a:t>
            </a:r>
          </a:p>
          <a:p>
            <a:r>
              <a:rPr lang="en-US" dirty="0"/>
              <a:t>  - i.e. where it came from.</a:t>
            </a:r>
          </a:p>
          <a:p>
            <a:endParaRPr lang="en-US" dirty="0"/>
          </a:p>
          <a:p>
            <a:r>
              <a:rPr lang="en-US" dirty="0"/>
              <a:t>ASK: Why should it know that?</a:t>
            </a:r>
          </a:p>
          <a:p>
            <a:r>
              <a:rPr lang="en-US" dirty="0"/>
              <a:t>  - It is how we will be able to upstream changes!</a:t>
            </a:r>
          </a:p>
          <a:p>
            <a:endParaRPr lang="en-US" dirty="0"/>
          </a:p>
          <a:p>
            <a:r>
              <a:rPr lang="en-US" dirty="0"/>
              <a:t>Note: Things seem to be moving toward being able to do most if not all of that in the cloud</a:t>
            </a:r>
          </a:p>
          <a:p>
            <a:r>
              <a:rPr lang="en-US" dirty="0"/>
              <a:t>  - from within your browser</a:t>
            </a:r>
          </a:p>
          <a:p>
            <a:r>
              <a:rPr lang="en-US" dirty="0"/>
              <a:t>  - running tools and code on a server somewhere else.</a:t>
            </a:r>
          </a:p>
          <a:p>
            <a:r>
              <a:rPr lang="en-US" dirty="0"/>
              <a:t>  - but not quite completely there yet.</a:t>
            </a:r>
          </a:p>
          <a:p>
            <a:r>
              <a:rPr lang="en-US" dirty="0"/>
              <a:t>  - also likely will cost $$ to operate that way.</a:t>
            </a:r>
          </a:p>
          <a:p>
            <a:endParaRPr lang="en-US" dirty="0"/>
          </a:p>
        </p:txBody>
      </p:sp>
    </p:spTree>
    <p:extLst>
      <p:ext uri="{BB962C8B-B14F-4D97-AF65-F5344CB8AC3E}">
        <p14:creationId xmlns:p14="http://schemas.microsoft.com/office/powerpoint/2010/main" val="35433798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state of things when you are ready to work on the project.</a:t>
            </a:r>
          </a:p>
          <a:p>
            <a:r>
              <a:rPr lang="en-US" dirty="0"/>
              <a:t> - You have forked the main project repo to create your remote copy (</a:t>
            </a:r>
            <a:r>
              <a:rPr lang="en-US" dirty="0" err="1"/>
              <a:t>i</a:t>
            </a:r>
            <a:r>
              <a:rPr lang="en-US" dirty="0"/>
              <a:t>..e the origin)</a:t>
            </a:r>
          </a:p>
          <a:p>
            <a:r>
              <a:rPr lang="en-US" dirty="0"/>
              <a:t> - You have cloned your origin to create your local repo.</a:t>
            </a:r>
          </a:p>
          <a:p>
            <a:endParaRPr lang="en-US" dirty="0"/>
          </a:p>
          <a:p>
            <a:r>
              <a:rPr lang="en-US" dirty="0"/>
              <a:t>Nex you </a:t>
            </a:r>
            <a:r>
              <a:rPr lang="en-US" dirty="0" err="1"/>
              <a:t>ou</a:t>
            </a:r>
            <a:r>
              <a:rPr lang="en-US" dirty="0"/>
              <a:t> will identify something to do:</a:t>
            </a:r>
          </a:p>
          <a:p>
            <a:r>
              <a:rPr lang="en-US" dirty="0"/>
              <a:t>  - something that you want </a:t>
            </a:r>
          </a:p>
          <a:p>
            <a:r>
              <a:rPr lang="en-US" dirty="0"/>
              <a:t>    - Add chocolate chips or nuts or coconut, go crazy!</a:t>
            </a:r>
          </a:p>
          <a:p>
            <a:r>
              <a:rPr lang="en-US" dirty="0"/>
              <a:t>    - You can do anything you want, its your copy and its FOSS licensed.</a:t>
            </a:r>
          </a:p>
          <a:p>
            <a:endParaRPr lang="en-US" dirty="0"/>
          </a:p>
          <a:p>
            <a:r>
              <a:rPr lang="en-US" dirty="0"/>
              <a:t>  - something that the community wants to have done</a:t>
            </a:r>
          </a:p>
          <a:p>
            <a:endParaRPr lang="en-US" dirty="0"/>
          </a:p>
          <a:p>
            <a:endParaRPr lang="en-US" dirty="0"/>
          </a:p>
        </p:txBody>
      </p:sp>
    </p:spTree>
    <p:extLst>
      <p:ext uri="{BB962C8B-B14F-4D97-AF65-F5344CB8AC3E}">
        <p14:creationId xmlns:p14="http://schemas.microsoft.com/office/powerpoint/2010/main" val="14624425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“Workflow” is a process that is followed to do work</a:t>
            </a:r>
          </a:p>
          <a:p>
            <a:endParaRPr lang="en-US" dirty="0"/>
          </a:p>
          <a:p>
            <a:r>
              <a:rPr lang="en-US" dirty="0"/>
              <a:t>In this case we are interested in how changes get unstreamed.</a:t>
            </a:r>
          </a:p>
        </p:txBody>
      </p:sp>
    </p:spTree>
    <p:extLst>
      <p:ext uri="{BB962C8B-B14F-4D97-AF65-F5344CB8AC3E}">
        <p14:creationId xmlns:p14="http://schemas.microsoft.com/office/powerpoint/2010/main" val="26339131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developer is working on the code, they will be making changes on their local repo.</a:t>
            </a:r>
          </a:p>
          <a:p>
            <a:r>
              <a:rPr lang="en-US" dirty="0"/>
              <a:t>  - That is they basically open up a code file in their editor, make some changes, save the file.</a:t>
            </a:r>
          </a:p>
          <a:p>
            <a:r>
              <a:rPr lang="en-US" dirty="0"/>
              <a:t>  - This is represented by the change of the words from white to green </a:t>
            </a:r>
          </a:p>
          <a:p>
            <a:r>
              <a:rPr lang="en-US" dirty="0"/>
              <a:t>  - It is just a simple way to indicate that some changes to the code.</a:t>
            </a:r>
          </a:p>
          <a:p>
            <a:endParaRPr lang="en-US" dirty="0"/>
          </a:p>
          <a:p>
            <a:r>
              <a:rPr lang="en-US" dirty="0"/>
              <a:t>I say this is simplified (for now):</a:t>
            </a:r>
          </a:p>
          <a:p>
            <a:r>
              <a:rPr lang="en-US" dirty="0"/>
              <a:t>  - We are going to, for now, neglect some details so that we can understand the workflow.</a:t>
            </a:r>
          </a:p>
          <a:p>
            <a:r>
              <a:rPr lang="en-US" dirty="0"/>
              <a:t>  - We’ll add those details in over the next several classes.</a:t>
            </a:r>
          </a:p>
          <a:p>
            <a:r>
              <a:rPr lang="en-US" dirty="0"/>
              <a:t>  - The main thing we are leaving out is that:</a:t>
            </a:r>
          </a:p>
          <a:p>
            <a:r>
              <a:rPr lang="en-US" dirty="0"/>
              <a:t>    - The code is in a version controlled repository</a:t>
            </a:r>
          </a:p>
          <a:p>
            <a:r>
              <a:rPr lang="en-US" dirty="0"/>
              <a:t>      - So making changes isn’t quite as simple as opening the file, editing, saving.</a:t>
            </a:r>
          </a:p>
          <a:p>
            <a:r>
              <a:rPr lang="en-US" dirty="0"/>
              <a:t>      - Recall that version control maintains a complete history of all changes.</a:t>
            </a:r>
          </a:p>
          <a:p>
            <a:r>
              <a:rPr lang="en-US" dirty="0"/>
              <a:t>      - So ensuring that that history is maintained is one of the things we’ll have to deal with.</a:t>
            </a:r>
          </a:p>
          <a:p>
            <a:endParaRPr lang="en-US" dirty="0"/>
          </a:p>
        </p:txBody>
      </p:sp>
    </p:spTree>
    <p:extLst>
      <p:ext uri="{BB962C8B-B14F-4D97-AF65-F5344CB8AC3E}">
        <p14:creationId xmlns:p14="http://schemas.microsoft.com/office/powerpoint/2010/main" val="8669298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have changes that you like…</a:t>
            </a:r>
          </a:p>
          <a:p>
            <a:r>
              <a:rPr lang="en-US" dirty="0"/>
              <a:t>Maybe you want to upstream them to give them back to the project.</a:t>
            </a:r>
          </a:p>
          <a:p>
            <a:endParaRPr lang="en-US" dirty="0"/>
          </a:p>
          <a:p>
            <a:r>
              <a:rPr lang="en-US" dirty="0"/>
              <a:t>To do that you’ll need to get them to cloud</a:t>
            </a:r>
          </a:p>
          <a:p>
            <a:r>
              <a:rPr lang="en-US" dirty="0"/>
              <a:t>  - So you will need to move those changes to your remote repo – i.e. to your origin </a:t>
            </a:r>
          </a:p>
          <a:p>
            <a:r>
              <a:rPr lang="en-US" dirty="0"/>
              <a:t>  - and eventually move them to the main repo also – the upstream.</a:t>
            </a:r>
          </a:p>
          <a:p>
            <a:endParaRPr lang="en-US" dirty="0"/>
          </a:p>
          <a:p>
            <a:r>
              <a:rPr lang="en-US" dirty="0"/>
              <a:t>The first step is to push the changes to your origin.</a:t>
            </a:r>
          </a:p>
          <a:p>
            <a:r>
              <a:rPr lang="en-US" dirty="0"/>
              <a:t>  - The change to green in the origin reflects your local changes being copied there.</a:t>
            </a:r>
          </a:p>
          <a:p>
            <a:endParaRPr lang="en-US" dirty="0"/>
          </a:p>
          <a:p>
            <a:r>
              <a:rPr lang="en-US" b="1" dirty="0"/>
              <a:t>ASK</a:t>
            </a:r>
            <a:r>
              <a:rPr lang="en-US" dirty="0"/>
              <a:t>: Why do you think we push to the origin?</a:t>
            </a:r>
          </a:p>
          <a:p>
            <a:r>
              <a:rPr lang="en-US" dirty="0"/>
              <a:t>  - Most importantly, you are not allowed to write to the upstream repo.</a:t>
            </a:r>
          </a:p>
          <a:p>
            <a:r>
              <a:rPr lang="en-US" dirty="0"/>
              <a:t>    - remember only maintainers are allowed to do that.</a:t>
            </a:r>
          </a:p>
          <a:p>
            <a:endParaRPr lang="en-US" dirty="0"/>
          </a:p>
          <a:p>
            <a:r>
              <a:rPr lang="en-US" dirty="0"/>
              <a:t>  - The upstream repo cannot see your local copy because it is on your machine.</a:t>
            </a:r>
          </a:p>
          <a:p>
            <a:r>
              <a:rPr lang="en-US" dirty="0"/>
              <a:t>    - You might erase them, or turn your machine off, or move it to some other location…</a:t>
            </a:r>
          </a:p>
          <a:p>
            <a:r>
              <a:rPr lang="en-US" dirty="0"/>
              <a:t>    - So pushing puts your changes into the hosting service </a:t>
            </a:r>
          </a:p>
          <a:p>
            <a:r>
              <a:rPr lang="en-US" dirty="0"/>
              <a:t>    - Then the upstream will be able to find them – once you tell the upstream that they exist!</a:t>
            </a:r>
          </a:p>
          <a:p>
            <a:endParaRPr lang="en-US" dirty="0"/>
          </a:p>
        </p:txBody>
      </p:sp>
    </p:spTree>
    <p:extLst>
      <p:ext uri="{BB962C8B-B14F-4D97-AF65-F5344CB8AC3E}">
        <p14:creationId xmlns:p14="http://schemas.microsoft.com/office/powerpoint/2010/main" val="9316469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your changes are in the hosting service </a:t>
            </a:r>
          </a:p>
          <a:p>
            <a:r>
              <a:rPr lang="en-US" dirty="0"/>
              <a:t>  - So now you need to tell the maintainers at the upstream that you have some changes you’d like to contribute.</a:t>
            </a:r>
          </a:p>
          <a:p>
            <a:r>
              <a:rPr lang="en-US" dirty="0"/>
              <a:t>  - You do that by </a:t>
            </a:r>
            <a:r>
              <a:rPr lang="en-US" b="1" dirty="0"/>
              <a:t>making a Pull request</a:t>
            </a:r>
            <a:r>
              <a:rPr lang="en-US" dirty="0"/>
              <a:t>.</a:t>
            </a:r>
          </a:p>
          <a:p>
            <a:r>
              <a:rPr lang="en-US" dirty="0"/>
              <a:t>    - The pull request is essentially a message to the upstream maintainers</a:t>
            </a:r>
          </a:p>
          <a:p>
            <a:r>
              <a:rPr lang="en-US" dirty="0"/>
              <a:t>      - The pull request tells them about the changes you want to contribute.</a:t>
            </a:r>
          </a:p>
          <a:p>
            <a:r>
              <a:rPr lang="en-US" dirty="0"/>
              <a:t>        - Aunt Maria wants to add chocolate chips.</a:t>
            </a:r>
          </a:p>
          <a:p>
            <a:r>
              <a:rPr lang="en-US" dirty="0"/>
              <a:t>        - Uncle Miles wants to add nuts.</a:t>
            </a:r>
          </a:p>
          <a:p>
            <a:r>
              <a:rPr lang="en-US" dirty="0"/>
              <a:t>   - The maintainers and the upstream repo can see your changes because they are also on the hosting service.</a:t>
            </a:r>
          </a:p>
        </p:txBody>
      </p:sp>
    </p:spTree>
    <p:extLst>
      <p:ext uri="{BB962C8B-B14F-4D97-AF65-F5344CB8AC3E}">
        <p14:creationId xmlns:p14="http://schemas.microsoft.com/office/powerpoint/2010/main" val="674219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Sarah Moyle – Visual Story Teller</a:t>
            </a:r>
          </a:p>
          <a:p>
            <a:r>
              <a:rPr lang="en-US" dirty="0"/>
              <a:t>“Introduced innovative facilitation methods inside Intel”</a:t>
            </a:r>
          </a:p>
          <a:p>
            <a:endParaRPr lang="en-US" dirty="0"/>
          </a:p>
          <a:p>
            <a:r>
              <a:rPr lang="en-US" dirty="0"/>
              <a:t>Good metaphor for the processes that FOSS communities use to collaborate,</a:t>
            </a:r>
          </a:p>
          <a:p>
            <a:r>
              <a:rPr lang="en-US" dirty="0"/>
              <a:t>Give us a big picture to carry around in our minds as we work through some of the details over the next three weeks.</a:t>
            </a:r>
          </a:p>
          <a:p>
            <a:endParaRPr lang="en-US" dirty="0"/>
          </a:p>
          <a:p>
            <a:r>
              <a:rPr lang="en-US" dirty="0"/>
              <a:t>Have them note vocabulary terms as it plays.</a:t>
            </a:r>
          </a:p>
          <a:p>
            <a:r>
              <a:rPr lang="en-US" dirty="0"/>
              <a:t>  - Collect a list on the board</a:t>
            </a:r>
          </a:p>
          <a:p>
            <a:r>
              <a:rPr lang="en-US" dirty="0"/>
              <a:t>  - Have light discussion or clarification of the terms.</a:t>
            </a:r>
          </a:p>
          <a:p>
            <a:endParaRPr lang="en-US" dirty="0"/>
          </a:p>
          <a:p>
            <a:r>
              <a:rPr lang="en-US" dirty="0"/>
              <a:t>Some Key Ones:</a:t>
            </a:r>
          </a:p>
          <a:p>
            <a:r>
              <a:rPr lang="en-US" dirty="0"/>
              <a:t>  - Rules and Roles and Common Language</a:t>
            </a:r>
          </a:p>
          <a:p>
            <a:r>
              <a:rPr lang="en-US" dirty="0"/>
              <a:t>  - Rules -&gt; License</a:t>
            </a:r>
          </a:p>
          <a:p>
            <a:r>
              <a:rPr lang="en-US" dirty="0"/>
              <a:t>  - Roles: Contributor, Maintainer</a:t>
            </a:r>
          </a:p>
          <a:p>
            <a:r>
              <a:rPr lang="en-US" dirty="0"/>
              <a:t>  - Common language:</a:t>
            </a:r>
          </a:p>
          <a:p>
            <a:r>
              <a:rPr lang="en-US" dirty="0"/>
              <a:t>    - Upstreaming</a:t>
            </a:r>
          </a:p>
          <a:p>
            <a:r>
              <a:rPr lang="en-US" dirty="0"/>
              <a:t>      - Also add Upstream (though not in video)</a:t>
            </a:r>
          </a:p>
          <a:p>
            <a:r>
              <a:rPr lang="en-US" dirty="0"/>
              <a:t>    - Branch / Patch</a:t>
            </a:r>
          </a:p>
          <a:p>
            <a:r>
              <a:rPr lang="en-US" dirty="0"/>
              <a:t>    - Main branch</a:t>
            </a:r>
          </a:p>
          <a:p>
            <a:r>
              <a:rPr lang="en-US" dirty="0"/>
              <a:t>    - Fork</a:t>
            </a:r>
          </a:p>
          <a:p>
            <a:endParaRPr lang="en-US" dirty="0"/>
          </a:p>
          <a:p>
            <a:r>
              <a:rPr lang="en-US" dirty="0"/>
              <a:t>“Upstream early and often”</a:t>
            </a:r>
          </a:p>
          <a:p>
            <a:r>
              <a:rPr lang="en-US" dirty="0"/>
              <a:t>  - What does that mean?</a:t>
            </a:r>
          </a:p>
          <a:p>
            <a:r>
              <a:rPr lang="en-US" dirty="0"/>
              <a:t>  - Why do it?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940470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project maintainers/leaders like the changes you proposed in your Pull Request</a:t>
            </a:r>
          </a:p>
          <a:p>
            <a:r>
              <a:rPr lang="en-US" dirty="0"/>
              <a:t>  - they </a:t>
            </a:r>
            <a:r>
              <a:rPr lang="en-US" b="1" dirty="0"/>
              <a:t>merge</a:t>
            </a:r>
            <a:r>
              <a:rPr lang="en-US" dirty="0"/>
              <a:t> your proposed changes into the upstream.</a:t>
            </a:r>
          </a:p>
          <a:p>
            <a:r>
              <a:rPr lang="en-US" dirty="0"/>
              <a:t>    - That is they combine your code with the code in the main repo</a:t>
            </a:r>
          </a:p>
          <a:p>
            <a:r>
              <a:rPr lang="en-US" dirty="0"/>
              <a:t>      - e.g. Grandma Mae’s recipe now contains chocolate chips.</a:t>
            </a:r>
          </a:p>
          <a:p>
            <a:endParaRPr lang="en-US" dirty="0"/>
          </a:p>
        </p:txBody>
      </p:sp>
    </p:spTree>
    <p:extLst>
      <p:ext uri="{BB962C8B-B14F-4D97-AF65-F5344CB8AC3E}">
        <p14:creationId xmlns:p14="http://schemas.microsoft.com/office/powerpoint/2010/main" val="15139160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issue tracker contains a list of things that need to be done in the project</a:t>
            </a:r>
          </a:p>
          <a:p>
            <a:r>
              <a:rPr lang="en-US" dirty="0"/>
              <a:t>  - new features to be added</a:t>
            </a:r>
          </a:p>
          <a:p>
            <a:r>
              <a:rPr lang="en-US" dirty="0"/>
              <a:t>  - bugs to be fixed</a:t>
            </a:r>
          </a:p>
          <a:p>
            <a:r>
              <a:rPr lang="en-US" dirty="0"/>
              <a:t>  - features to be enhanced</a:t>
            </a:r>
          </a:p>
          <a:p>
            <a:r>
              <a:rPr lang="en-US" dirty="0"/>
              <a:t>  - testing to be done</a:t>
            </a:r>
          </a:p>
          <a:p>
            <a:r>
              <a:rPr lang="en-US" dirty="0"/>
              <a:t>  - questions to be answered</a:t>
            </a:r>
          </a:p>
          <a:p>
            <a:r>
              <a:rPr lang="en-US" dirty="0"/>
              <a:t>  - </a:t>
            </a:r>
            <a:r>
              <a:rPr lang="en-US" dirty="0" err="1"/>
              <a:t>etc</a:t>
            </a:r>
            <a:r>
              <a:rPr lang="en-US" dirty="0"/>
              <a:t>…</a:t>
            </a:r>
          </a:p>
          <a:p>
            <a:endParaRPr lang="en-US" dirty="0"/>
          </a:p>
          <a:p>
            <a:r>
              <a:rPr lang="en-US" dirty="0"/>
              <a:t>You will get interact with an issue tracker in the Activity</a:t>
            </a:r>
          </a:p>
          <a:p>
            <a:endParaRPr lang="en-US" dirty="0"/>
          </a:p>
        </p:txBody>
      </p:sp>
    </p:spTree>
    <p:extLst>
      <p:ext uri="{BB962C8B-B14F-4D97-AF65-F5344CB8AC3E}">
        <p14:creationId xmlns:p14="http://schemas.microsoft.com/office/powerpoint/2010/main" val="1082429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in small groups:</a:t>
            </a:r>
          </a:p>
          <a:p>
            <a:endParaRPr lang="en-US" dirty="0"/>
          </a:p>
          <a:p>
            <a:r>
              <a:rPr lang="en-US" dirty="0"/>
              <a:t>ASK: </a:t>
            </a:r>
            <a:r>
              <a:rPr lang="en-US" b="1" dirty="0"/>
              <a:t>Who</a:t>
            </a:r>
            <a:r>
              <a:rPr lang="en-US" dirty="0"/>
              <a:t> makes up the community in the Cookie example?</a:t>
            </a:r>
          </a:p>
          <a:p>
            <a:endParaRPr lang="en-US" dirty="0"/>
          </a:p>
          <a:p>
            <a:r>
              <a:rPr lang="en-US" dirty="0"/>
              <a:t>ASK: What are some </a:t>
            </a:r>
            <a:r>
              <a:rPr lang="en-US" b="1" dirty="0"/>
              <a:t>challenges</a:t>
            </a:r>
            <a:r>
              <a:rPr lang="en-US" dirty="0"/>
              <a:t> that an open source community will face?</a:t>
            </a:r>
          </a:p>
          <a:p>
            <a:r>
              <a:rPr lang="en-US" dirty="0"/>
              <a:t>  - Coordination and Collaboration</a:t>
            </a:r>
          </a:p>
          <a:p>
            <a:r>
              <a:rPr lang="en-US" dirty="0"/>
              <a:t>    - globally distributed</a:t>
            </a:r>
          </a:p>
          <a:p>
            <a:r>
              <a:rPr lang="en-US" dirty="0"/>
              <a:t>    - different regions / languages / time zones</a:t>
            </a:r>
          </a:p>
          <a:p>
            <a:r>
              <a:rPr lang="en-US" dirty="0"/>
              <a:t>    - different industries</a:t>
            </a:r>
          </a:p>
          <a:p>
            <a:endParaRPr lang="en-US" dirty="0"/>
          </a:p>
          <a:p>
            <a:r>
              <a:rPr lang="en-US" dirty="0"/>
              <a:t>ASK: What </a:t>
            </a:r>
            <a:r>
              <a:rPr lang="en-US" b="1" dirty="0"/>
              <a:t>advantages/opportunities </a:t>
            </a:r>
            <a:r>
              <a:rPr lang="en-US" dirty="0"/>
              <a:t>does an open source community afford?</a:t>
            </a:r>
          </a:p>
          <a:p>
            <a:r>
              <a:rPr lang="en-US" dirty="0"/>
              <a:t>  - larger community</a:t>
            </a:r>
          </a:p>
          <a:p>
            <a:r>
              <a:rPr lang="en-US" dirty="0"/>
              <a:t>  - more diverse community</a:t>
            </a:r>
          </a:p>
          <a:p>
            <a:r>
              <a:rPr lang="en-US" dirty="0"/>
              <a:t>    - varied perspectives</a:t>
            </a:r>
          </a:p>
          <a:p>
            <a:r>
              <a:rPr lang="en-US" dirty="0"/>
              <a:t>    - distinct skill sets and expertise</a:t>
            </a:r>
          </a:p>
          <a:p>
            <a:endParaRPr lang="en-US" dirty="0"/>
          </a:p>
          <a:p>
            <a:r>
              <a:rPr lang="en-US" dirty="0"/>
              <a:t> </a:t>
            </a:r>
          </a:p>
          <a:p>
            <a:endParaRPr lang="en-US" dirty="0"/>
          </a:p>
          <a:p>
            <a:endParaRPr lang="en-US" dirty="0"/>
          </a:p>
        </p:txBody>
      </p:sp>
    </p:spTree>
    <p:extLst>
      <p:ext uri="{BB962C8B-B14F-4D97-AF65-F5344CB8AC3E}">
        <p14:creationId xmlns:p14="http://schemas.microsoft.com/office/powerpoint/2010/main" val="25965294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Opensource.com</a:t>
            </a:r>
            <a:endParaRPr lang="en-US" dirty="0"/>
          </a:p>
          <a:p>
            <a:r>
              <a:rPr lang="en-US" dirty="0"/>
              <a:t>  -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a premier, daily publication focused on open source and Linux tutorials, stories, and resources.”</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This site is one of the ways in which Red Hat gives something back to the open source community.”</a:t>
            </a:r>
          </a:p>
          <a:p>
            <a:r>
              <a:rPr lang="en-US" sz="1400" b="0" i="0" dirty="0">
                <a:solidFill>
                  <a:srgbClr val="000000"/>
                </a:solidFill>
                <a:effectLst/>
                <a:latin typeface="Arial"/>
                <a:cs typeface="Arial"/>
                <a:sym typeface="Arial" panose="020B0604020202020204" pitchFamily="34" charset="0"/>
              </a:rPr>
              <a:t>    - RedHat – one of the top open source organizations in the world.</a:t>
            </a:r>
          </a:p>
          <a:p>
            <a:r>
              <a:rPr lang="en-US" sz="1400" b="0" i="0" dirty="0">
                <a:solidFill>
                  <a:srgbClr val="000000"/>
                </a:solidFill>
                <a:effectLst/>
                <a:latin typeface="Arial"/>
                <a:cs typeface="Arial"/>
                <a:sym typeface="Arial" panose="020B0604020202020204" pitchFamily="34" charset="0"/>
              </a:rPr>
              <a:t>    - For context, purchased by IBM for $34B</a:t>
            </a:r>
          </a:p>
          <a:p>
            <a:r>
              <a:rPr lang="en-US" sz="1400" b="0" i="0" dirty="0">
                <a:solidFill>
                  <a:srgbClr val="000000"/>
                </a:solidFill>
                <a:effectLst/>
                <a:latin typeface="Arial"/>
                <a:cs typeface="Arial"/>
                <a:sym typeface="Arial" panose="020B0604020202020204" pitchFamily="34" charset="0"/>
              </a:rPr>
              <a:t>  - “</a:t>
            </a:r>
            <a:r>
              <a:rPr lang="en-US" sz="1400" b="0" i="0" dirty="0">
                <a:solidFill>
                  <a:srgbClr val="000000"/>
                </a:solidFill>
                <a:effectLst/>
                <a:latin typeface="Arial"/>
                <a:ea typeface="Arial"/>
                <a:cs typeface="Arial"/>
                <a:sym typeface="Arial" panose="020B0604020202020204" pitchFamily="34" charset="0"/>
              </a:rPr>
              <a:t>In 2020, </a:t>
            </a:r>
            <a:r>
              <a:rPr lang="en-US" sz="1400" b="0" i="0" dirty="0" err="1">
                <a:solidFill>
                  <a:srgbClr val="000000"/>
                </a:solidFill>
                <a:effectLst/>
                <a:latin typeface="Arial"/>
                <a:ea typeface="Arial"/>
                <a:cs typeface="Arial"/>
                <a:sym typeface="Arial" panose="020B0604020202020204" pitchFamily="34" charset="0"/>
              </a:rPr>
              <a:t>Opensource.com</a:t>
            </a:r>
            <a:r>
              <a:rPr lang="en-US" sz="1400" b="0" i="0" dirty="0">
                <a:solidFill>
                  <a:srgbClr val="000000"/>
                </a:solidFill>
                <a:effectLst/>
                <a:latin typeface="Arial"/>
                <a:ea typeface="Arial"/>
                <a:cs typeface="Arial"/>
                <a:sym typeface="Arial" panose="020B0604020202020204" pitchFamily="34" charset="0"/>
              </a:rPr>
              <a:t> is read by 2 million people across the globe.”</a:t>
            </a:r>
            <a:endParaRPr lang="en-US" dirty="0"/>
          </a:p>
          <a:p>
            <a:endParaRPr lang="en-US" dirty="0"/>
          </a:p>
          <a:p>
            <a:r>
              <a:rPr lang="en-US" dirty="0"/>
              <a:t>Discuss in small groups.</a:t>
            </a:r>
          </a:p>
          <a:p>
            <a:r>
              <a:rPr lang="en-US" dirty="0"/>
              <a:t>  - The meaning of these words should be somewhat familiar from everyday use.</a:t>
            </a:r>
          </a:p>
          <a:p>
            <a:r>
              <a:rPr lang="en-US" dirty="0"/>
              <a:t>  - ASK: </a:t>
            </a:r>
            <a:r>
              <a:rPr lang="en-US" b="1" dirty="0"/>
              <a:t>What do you think they mean in the context of a FOSS community?</a:t>
            </a:r>
          </a:p>
          <a:p>
            <a:r>
              <a:rPr lang="en-US" dirty="0"/>
              <a:t>    - That is what does it mean for a FOSS community to have shared values? Or be inclusive?</a:t>
            </a:r>
          </a:p>
          <a:p>
            <a:endParaRPr lang="en-US" dirty="0"/>
          </a:p>
          <a:p>
            <a:r>
              <a:rPr lang="en-US" dirty="0"/>
              <a:t>  - Ask: </a:t>
            </a:r>
            <a:r>
              <a:rPr lang="en-US" b="1" dirty="0"/>
              <a:t>Why are these good things? </a:t>
            </a:r>
          </a:p>
          <a:p>
            <a:r>
              <a:rPr lang="en-US" b="0" dirty="0"/>
              <a:t>    - That is what advantages do they confer in FOSS communities?</a:t>
            </a:r>
          </a:p>
        </p:txBody>
      </p:sp>
    </p:spTree>
    <p:extLst>
      <p:ext uri="{BB962C8B-B14F-4D97-AF65-F5344CB8AC3E}">
        <p14:creationId xmlns:p14="http://schemas.microsoft.com/office/powerpoint/2010/main" val="3479410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video identified the roles of:</a:t>
            </a:r>
          </a:p>
          <a:p>
            <a:r>
              <a:rPr lang="en-US" dirty="0"/>
              <a:t>  - Contributor and Maintainer</a:t>
            </a:r>
          </a:p>
          <a:p>
            <a:r>
              <a:rPr lang="en-US" dirty="0"/>
              <a:t>Larger communities may have a greater diversity of roles.</a:t>
            </a:r>
          </a:p>
          <a:p>
            <a:endParaRPr lang="en-US" dirty="0"/>
          </a:p>
          <a:p>
            <a:r>
              <a:rPr lang="en-US" dirty="0"/>
              <a:t>Discuss in small groups:</a:t>
            </a:r>
          </a:p>
          <a:p>
            <a:endParaRPr lang="en-US" dirty="0"/>
          </a:p>
          <a:p>
            <a:r>
              <a:rPr lang="en-US" dirty="0"/>
              <a:t>  - ASK: </a:t>
            </a:r>
            <a:r>
              <a:rPr lang="en-US" b="1" dirty="0"/>
              <a:t>What might people in each of these roles do in a project?</a:t>
            </a:r>
          </a:p>
          <a:p>
            <a:endParaRPr lang="en-US" b="1" dirty="0"/>
          </a:p>
          <a:p>
            <a:r>
              <a:rPr lang="en-US" dirty="0"/>
              <a:t>  - ASK: </a:t>
            </a:r>
            <a:r>
              <a:rPr lang="en-US" b="1" dirty="0"/>
              <a:t>Then these roles from</a:t>
            </a:r>
            <a:r>
              <a:rPr lang="en-US" dirty="0"/>
              <a:t>:</a:t>
            </a:r>
          </a:p>
          <a:p>
            <a:r>
              <a:rPr lang="en-US" dirty="0"/>
              <a:t>      a. Most to least project knowledge</a:t>
            </a:r>
          </a:p>
          <a:p>
            <a:r>
              <a:rPr lang="en-US" dirty="0"/>
              <a:t>      b. Most to least responsibility</a:t>
            </a:r>
          </a:p>
          <a:p>
            <a:r>
              <a:rPr lang="en-US" dirty="0"/>
              <a:t>      c. Most to least trusted</a:t>
            </a:r>
          </a:p>
          <a:p>
            <a:r>
              <a:rPr lang="en-US" dirty="0"/>
              <a:t>      d. Smallest to largest group</a:t>
            </a:r>
          </a:p>
          <a:p>
            <a:endParaRPr lang="en-US" dirty="0"/>
          </a:p>
          <a:p>
            <a:r>
              <a:rPr lang="en-US" dirty="0"/>
              <a:t>Compare the ordering and ask what discussions took place.  </a:t>
            </a:r>
          </a:p>
          <a:p>
            <a:r>
              <a:rPr lang="en-US" dirty="0"/>
              <a:t>Use as a chance to distinguish between:</a:t>
            </a:r>
          </a:p>
          <a:p>
            <a:r>
              <a:rPr lang="en-US" dirty="0"/>
              <a:t>  - contributor vs requestor</a:t>
            </a:r>
          </a:p>
          <a:p>
            <a:r>
              <a:rPr lang="en-US" dirty="0"/>
              <a:t>  - leader vs maintainer</a:t>
            </a:r>
          </a:p>
          <a:p>
            <a:endParaRPr lang="en-US" dirty="0"/>
          </a:p>
          <a:p>
            <a:r>
              <a:rPr lang="en-US" dirty="0"/>
              <a:t>As a class:</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some of the following as appropriate: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In the cookie metaphor:</a:t>
            </a:r>
          </a:p>
          <a:p>
            <a:r>
              <a:rPr lang="en-US" dirty="0"/>
              <a:t>    - What role did Grandma Mae have?</a:t>
            </a:r>
          </a:p>
          <a:p>
            <a:r>
              <a:rPr lang="en-US" dirty="0"/>
              <a:t>    - What role did Aunt Maria have when she added chocolate chips?</a:t>
            </a:r>
          </a:p>
          <a:p>
            <a:r>
              <a:rPr lang="en-US" dirty="0"/>
              <a:t>    - What about Uncle Miles when he added nuts?</a:t>
            </a:r>
          </a:p>
          <a:p>
            <a:r>
              <a:rPr lang="en-US" dirty="0"/>
              <a:t>    - What would it mean to be a user?</a:t>
            </a:r>
          </a:p>
          <a:p>
            <a:r>
              <a:rPr lang="en-US" dirty="0"/>
              <a:t>    - What would it mean to be a requestor?</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Which roles would likely have direct write permissions to the upstream project?</a:t>
            </a:r>
          </a:p>
          <a:p>
            <a:r>
              <a:rPr lang="en-US" dirty="0"/>
              <a:t>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ASK: When you first want to add new code to a project what role would you likely have?</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r>
              <a:rPr lang="en-US" dirty="0"/>
              <a:t>Notes: </a:t>
            </a:r>
          </a:p>
          <a:p>
            <a:r>
              <a:rPr lang="en-US" sz="1400" b="1" dirty="0"/>
              <a:t>  Users: </a:t>
            </a:r>
            <a:r>
              <a:rPr lang="en-US" sz="1400" dirty="0"/>
              <a:t>download and use the software. </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sz="1400" b="1" dirty="0"/>
              <a:t>  Requesters: </a:t>
            </a:r>
            <a:r>
              <a:rPr lang="en-US" sz="1400" dirty="0"/>
              <a:t>report defects and ask for new features  </a:t>
            </a:r>
          </a:p>
          <a:p>
            <a:r>
              <a:rPr lang="en-US" sz="1400" b="1" dirty="0"/>
              <a:t>  Contributors: </a:t>
            </a:r>
            <a:r>
              <a:rPr lang="en-US" sz="1400" b="0" dirty="0"/>
              <a:t>add features, fix bugs, </a:t>
            </a:r>
            <a:r>
              <a:rPr lang="en-US" sz="1400" b="0" dirty="0" err="1"/>
              <a:t>etc</a:t>
            </a:r>
            <a:r>
              <a:rPr lang="en-US" sz="1400" b="0" dirty="0"/>
              <a:t> by upstreaming</a:t>
            </a:r>
            <a:r>
              <a:rPr lang="en-US" sz="1400" dirty="0"/>
              <a:t>.</a:t>
            </a:r>
          </a:p>
          <a:p>
            <a:r>
              <a:rPr lang="en-US" sz="1400" b="1" dirty="0"/>
              <a:t>  Maintainers: </a:t>
            </a:r>
            <a:r>
              <a:rPr lang="en-US" sz="1400" dirty="0"/>
              <a:t>core project members with specific responsibilities and write permissions to the main branch</a:t>
            </a:r>
          </a:p>
          <a:p>
            <a:r>
              <a:rPr lang="en-US" sz="1400" b="1" dirty="0"/>
              <a:t>  Leaders: </a:t>
            </a:r>
            <a:r>
              <a:rPr lang="en-US" sz="1400" dirty="0"/>
              <a:t>make key decisions and consider long-term project goals.</a:t>
            </a:r>
          </a:p>
        </p:txBody>
      </p:sp>
    </p:spTree>
    <p:extLst>
      <p:ext uri="{BB962C8B-B14F-4D97-AF65-F5344CB8AC3E}">
        <p14:creationId xmlns:p14="http://schemas.microsoft.com/office/powerpoint/2010/main" val="1500376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FOSS and more generally all large software projects developed by teams can be complicated to manage.</a:t>
            </a:r>
          </a:p>
          <a:p>
            <a:endParaRPr lang="en-US" dirty="0"/>
          </a:p>
          <a:p>
            <a:r>
              <a:rPr lang="en-US" dirty="0"/>
              <a:t>Some of the things said in the Cookie Video emphasize this:</a:t>
            </a:r>
            <a:endParaRPr lang="en-US" b="1" dirty="0"/>
          </a:p>
          <a:p>
            <a:r>
              <a:rPr lang="en-US" dirty="0"/>
              <a:t>  - “How the potential chaos of all these copies can be transformed into a collaborative whole.”</a:t>
            </a:r>
          </a:p>
          <a:p>
            <a:r>
              <a:rPr lang="en-US" dirty="0"/>
              <a:t>  - “Has potential to be complicated because it is created by communities of people”</a:t>
            </a:r>
          </a:p>
          <a:p>
            <a:r>
              <a:rPr lang="en-US" dirty="0"/>
              <a:t>  - “These ways of working manage those communities making it possible to benefit from new versions from an authoritative source”</a:t>
            </a:r>
          </a:p>
          <a:p>
            <a:endParaRPr lang="en-US" dirty="0"/>
          </a:p>
          <a:p>
            <a:r>
              <a:rPr lang="en-US" dirty="0"/>
              <a:t>  - At the end she states that this all </a:t>
            </a:r>
            <a:r>
              <a:rPr lang="en-US" b="1" dirty="0"/>
              <a:t>“Requires a disciplined way of managing change”</a:t>
            </a:r>
          </a:p>
          <a:p>
            <a:r>
              <a:rPr lang="en-US" dirty="0"/>
              <a:t>    - Need good tool support</a:t>
            </a:r>
          </a:p>
          <a:p>
            <a:r>
              <a:rPr lang="en-US" dirty="0"/>
              <a:t>    - VC is one part of that support.</a:t>
            </a:r>
          </a:p>
          <a:p>
            <a:endParaRPr lang="en-US" dirty="0"/>
          </a:p>
          <a:p>
            <a:endParaRPr lang="en-US" dirty="0"/>
          </a:p>
          <a:p>
            <a:endParaRPr lang="en-US" dirty="0"/>
          </a:p>
        </p:txBody>
      </p:sp>
    </p:spTree>
    <p:extLst>
      <p:ext uri="{BB962C8B-B14F-4D97-AF65-F5344CB8AC3E}">
        <p14:creationId xmlns:p14="http://schemas.microsoft.com/office/powerpoint/2010/main" val="3483857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are currently the dominant tools for supporting version control and collaboration in software development.</a:t>
            </a:r>
          </a:p>
          <a:p>
            <a:endParaRPr lang="en-US" dirty="0"/>
          </a:p>
          <a:p>
            <a:r>
              <a:rPr lang="en-US" dirty="0"/>
              <a:t>These two tools work together.</a:t>
            </a:r>
          </a:p>
          <a:p>
            <a:endParaRPr lang="en-US" dirty="0"/>
          </a:p>
          <a:p>
            <a:r>
              <a:rPr lang="en-US" dirty="0"/>
              <a:t>Very broadly: </a:t>
            </a:r>
          </a:p>
          <a:p>
            <a:r>
              <a:rPr lang="en-US" dirty="0"/>
              <a:t>  - Individual developers use git</a:t>
            </a:r>
          </a:p>
          <a:p>
            <a:r>
              <a:rPr lang="en-US" dirty="0"/>
              <a:t>    - to manage their repositories and track code changes.</a:t>
            </a:r>
          </a:p>
          <a:p>
            <a:r>
              <a:rPr lang="en-US" dirty="0"/>
              <a:t>  - Communities use GitHub</a:t>
            </a:r>
          </a:p>
          <a:p>
            <a:r>
              <a:rPr lang="en-US" dirty="0"/>
              <a:t>    - to bring together changes from developers</a:t>
            </a:r>
          </a:p>
          <a:p>
            <a:r>
              <a:rPr lang="en-US" dirty="0"/>
              <a:t>    - to track and communicate needs (e.g. issue tracker)</a:t>
            </a:r>
          </a:p>
          <a:p>
            <a:endParaRPr lang="en-US" dirty="0"/>
          </a:p>
          <a:p>
            <a:r>
              <a:rPr lang="en-US" dirty="0"/>
              <a:t>The line between the two can become a little blurry.</a:t>
            </a:r>
          </a:p>
          <a:p>
            <a:r>
              <a:rPr lang="en-US" dirty="0"/>
              <a:t>  - GitHub also lets you do some things that are really git operations.</a:t>
            </a:r>
          </a:p>
          <a:p>
            <a:r>
              <a:rPr lang="en-US" dirty="0"/>
              <a:t>  - So this is GitHub as a GUI integrating git into its GUI.</a:t>
            </a:r>
          </a:p>
        </p:txBody>
      </p:sp>
    </p:spTree>
    <p:extLst>
      <p:ext uri="{BB962C8B-B14F-4D97-AF65-F5344CB8AC3E}">
        <p14:creationId xmlns:p14="http://schemas.microsoft.com/office/powerpoint/2010/main" val="2052295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and GitHub may be dominant now, but lots of other options exist and are being used.</a:t>
            </a:r>
          </a:p>
          <a:p>
            <a:r>
              <a:rPr lang="en-US" dirty="0"/>
              <a:t>These are just some examples to indicate that there is breadth here.</a:t>
            </a:r>
          </a:p>
          <a:p>
            <a:r>
              <a:rPr lang="en-US" dirty="0"/>
              <a:t>You may encounter different tools in different projects, communities or companies.</a:t>
            </a:r>
          </a:p>
          <a:p>
            <a:endParaRPr lang="en-US" dirty="0"/>
          </a:p>
          <a:p>
            <a:r>
              <a:rPr lang="en-US" dirty="0"/>
              <a:t>Most will rely on the same set of fundamental concepts.</a:t>
            </a:r>
          </a:p>
          <a:p>
            <a:r>
              <a:rPr lang="en-US" dirty="0"/>
              <a:t>  - While we are learning Git / GitHub specifically</a:t>
            </a:r>
          </a:p>
          <a:p>
            <a:r>
              <a:rPr lang="en-US" dirty="0"/>
              <a:t>  - We will do so in a way that focuses on the larger concepts</a:t>
            </a:r>
          </a:p>
          <a:p>
            <a:r>
              <a:rPr lang="en-US" dirty="0"/>
              <a:t>  - That will hopefully make what you learn more flexible and generalizable</a:t>
            </a:r>
          </a:p>
        </p:txBody>
      </p:sp>
    </p:spTree>
    <p:extLst>
      <p:ext uri="{BB962C8B-B14F-4D97-AF65-F5344CB8AC3E}">
        <p14:creationId xmlns:p14="http://schemas.microsoft.com/office/powerpoint/2010/main" val="4439941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look conceptually at how GitHub and git work together in open source projects</a:t>
            </a:r>
          </a:p>
          <a:p>
            <a:r>
              <a:rPr lang="en-US" dirty="0"/>
              <a:t>How contributors make contributions </a:t>
            </a:r>
          </a:p>
          <a:p>
            <a:r>
              <a:rPr lang="en-US" dirty="0"/>
              <a:t>How maintainers know about them</a:t>
            </a:r>
          </a:p>
          <a:p>
            <a:endParaRPr lang="en-US" dirty="0"/>
          </a:p>
          <a:p>
            <a:r>
              <a:rPr lang="en-US" dirty="0"/>
              <a:t>While we are doing open source here, the same processes are commonly used in proprietary development as well.</a:t>
            </a:r>
          </a:p>
          <a:p>
            <a:endParaRPr lang="en-US" dirty="0"/>
          </a:p>
          <a:p>
            <a:r>
              <a:rPr lang="en-US" dirty="0"/>
              <a:t>Also, we’ll look at GitHub and git, but other tools have similar terminology and workflows.</a:t>
            </a:r>
          </a:p>
          <a:p>
            <a:r>
              <a:rPr lang="en-US" dirty="0"/>
              <a:t>  - The words might just be a little different.</a:t>
            </a:r>
          </a:p>
          <a:p>
            <a:r>
              <a:rPr lang="en-US" dirty="0"/>
              <a:t>  - Once you have the concepts it is pretty easy to move between different tools and platforms.</a:t>
            </a:r>
          </a:p>
        </p:txBody>
      </p:sp>
    </p:spTree>
    <p:extLst>
      <p:ext uri="{BB962C8B-B14F-4D97-AF65-F5344CB8AC3E}">
        <p14:creationId xmlns:p14="http://schemas.microsoft.com/office/powerpoint/2010/main" val="3998337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ransition>
    <p:fade thruBlk="1"/>
  </p:transition>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scm.com/downloads/logos" TargetMode="External"/><Relationship Id="rId3" Type="http://schemas.openxmlformats.org/officeDocument/2006/relationships/image" Target="../media/image2.png"/><Relationship Id="rId7" Type="http://schemas.openxmlformats.org/officeDocument/2006/relationships/hyperlink" Target="https://about.gitlab.com/press/press-k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atlassian.com/company/news/press-kit" TargetMode="External"/><Relationship Id="rId11"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hyperlink" Target="https://github.com/logo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video" Target="https://www.youtube.com/embed/Tyd0FO0tko8?feature=oembed" TargetMode="External"/><Relationship Id="rId5" Type="http://schemas.openxmlformats.org/officeDocument/2006/relationships/hyperlink" Target="https://www.youtube.com/watch?v=Tyd0FO0tko8" TargetMode="Externa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4.tiff"/><Relationship Id="rId2" Type="http://schemas.openxmlformats.org/officeDocument/2006/relationships/hyperlink" Target="https://www.slidescarnival.com/?utm_source=template" TargetMode="External"/><Relationship Id="rId1" Type="http://schemas.openxmlformats.org/officeDocument/2006/relationships/slideLayout" Target="../slideLayouts/slideLayout7.xml"/><Relationship Id="rId6" Type="http://schemas.openxmlformats.org/officeDocument/2006/relationships/hyperlink" Target="https://creativecommons.org/licenses/by-nc/4.0/" TargetMode="External"/><Relationship Id="rId5" Type="http://schemas.openxmlformats.org/officeDocument/2006/relationships/image" Target="../media/image23.tiff"/><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theopensourceway.org/the_open_source_way-guidebook-2.0.html#_presenting_the_open_source_way"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linuxnix.com/what-are-the-top-version-control-systems/" TargetMode="External"/><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1.png"/><Relationship Id="rId4" Type="http://schemas.openxmlformats.org/officeDocument/2006/relationships/hyperlink" Target="https://sourceforge.net/p/gmorgan/admin/files/badges" TargetMode="External"/><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4">
            <a:extLst>
              <a:ext uri="{FF2B5EF4-FFF2-40B4-BE49-F238E27FC236}">
                <a16:creationId xmlns:a16="http://schemas.microsoft.com/office/drawing/2014/main" id="{744ABAA6-DB3B-EF44-9091-D702432D29BD}"/>
              </a:ext>
            </a:extLst>
          </p:cNvPr>
          <p:cNvSpPr txBox="1">
            <a:spLocks noGrp="1" noChangeArrowheads="1"/>
          </p:cNvSpPr>
          <p:nvPr>
            <p:ph type="ctrTitle"/>
          </p:nvPr>
        </p:nvSpPr>
        <p:spPr>
          <a:xfrm>
            <a:off x="762000" y="696913"/>
            <a:ext cx="5395913" cy="1158875"/>
          </a:xfrm>
        </p:spPr>
        <p:txBody>
          <a:bodyPr/>
          <a:lstStyle/>
          <a:p>
            <a:pPr>
              <a:spcBef>
                <a:spcPct val="0"/>
              </a:spcBef>
              <a:spcAft>
                <a:spcPct val="0"/>
              </a:spcAft>
              <a:buFont typeface="Dosis ExtraLight"/>
              <a:buNone/>
            </a:pPr>
            <a:r>
              <a:rPr lang="en-US" altLang="en-US" sz="4000" dirty="0">
                <a:latin typeface="Dosis ExtraLight"/>
                <a:ea typeface="Dosis ExtraLight"/>
                <a:cs typeface="Dosis ExtraLight"/>
                <a:sym typeface="Dosis ExtraLight"/>
              </a:rPr>
              <a:t>01 – FOSS Communities and Collaboration</a:t>
            </a:r>
          </a:p>
        </p:txBody>
      </p:sp>
      <p:pic>
        <p:nvPicPr>
          <p:cNvPr id="4" name="Picture 3">
            <a:extLst>
              <a:ext uri="{FF2B5EF4-FFF2-40B4-BE49-F238E27FC236}">
                <a16:creationId xmlns:a16="http://schemas.microsoft.com/office/drawing/2014/main" id="{51CFB513-8D87-3941-8909-EF842BF63BD2}"/>
              </a:ext>
            </a:extLst>
          </p:cNvPr>
          <p:cNvPicPr>
            <a:picLocks noChangeAspect="1"/>
          </p:cNvPicPr>
          <p:nvPr/>
        </p:nvPicPr>
        <p:blipFill>
          <a:blip r:embed="rId3"/>
          <a:stretch>
            <a:fillRect/>
          </a:stretch>
        </p:blipFill>
        <p:spPr>
          <a:xfrm rot="213223">
            <a:off x="2151815" y="3055693"/>
            <a:ext cx="1513066" cy="631830"/>
          </a:xfrm>
          <a:prstGeom prst="rect">
            <a:avLst/>
          </a:prstGeom>
        </p:spPr>
      </p:pic>
      <p:grpSp>
        <p:nvGrpSpPr>
          <p:cNvPr id="15" name="Group 14">
            <a:extLst>
              <a:ext uri="{FF2B5EF4-FFF2-40B4-BE49-F238E27FC236}">
                <a16:creationId xmlns:a16="http://schemas.microsoft.com/office/drawing/2014/main" id="{563A4626-DFFB-834C-991B-8BDEB561B943}"/>
              </a:ext>
            </a:extLst>
          </p:cNvPr>
          <p:cNvGrpSpPr/>
          <p:nvPr/>
        </p:nvGrpSpPr>
        <p:grpSpPr>
          <a:xfrm>
            <a:off x="4239610" y="2801371"/>
            <a:ext cx="2329337" cy="1387091"/>
            <a:chOff x="4239610" y="2801371"/>
            <a:chExt cx="2329337" cy="1387091"/>
          </a:xfrm>
        </p:grpSpPr>
        <p:pic>
          <p:nvPicPr>
            <p:cNvPr id="5" name="Picture 4" descr="A picture containing drawing, plate&#10;&#10;Description automatically generated">
              <a:extLst>
                <a:ext uri="{FF2B5EF4-FFF2-40B4-BE49-F238E27FC236}">
                  <a16:creationId xmlns:a16="http://schemas.microsoft.com/office/drawing/2014/main" id="{86137239-921D-6F41-BC2A-48C7923C9801}"/>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167BEFDA-A5DA-134B-BC81-CE63E96733DD}"/>
                </a:ext>
              </a:extLst>
            </p:cNvPr>
            <p:cNvPicPr>
              <a:picLocks noChangeAspect="1"/>
            </p:cNvPicPr>
            <p:nvPr/>
          </p:nvPicPr>
          <p:blipFill>
            <a:blip r:embed="rId5"/>
            <a:stretch>
              <a:fillRect/>
            </a:stretch>
          </p:blipFill>
          <p:spPr>
            <a:xfrm>
              <a:off x="4903221" y="2801371"/>
              <a:ext cx="596591" cy="596591"/>
            </a:xfrm>
            <a:prstGeom prst="rect">
              <a:avLst/>
            </a:prstGeom>
          </p:spPr>
        </p:pic>
      </p:grpSp>
      <p:sp>
        <p:nvSpPr>
          <p:cNvPr id="10" name="TextBox 9">
            <a:extLst>
              <a:ext uri="{FF2B5EF4-FFF2-40B4-BE49-F238E27FC236}">
                <a16:creationId xmlns:a16="http://schemas.microsoft.com/office/drawing/2014/main" id="{AB1DF5FC-6A60-E847-810F-5F49DB78F48C}"/>
              </a:ext>
            </a:extLst>
          </p:cNvPr>
          <p:cNvSpPr txBox="1"/>
          <p:nvPr/>
        </p:nvSpPr>
        <p:spPr>
          <a:xfrm>
            <a:off x="4393580" y="4520412"/>
            <a:ext cx="2212465" cy="630942"/>
          </a:xfrm>
          <a:prstGeom prst="rect">
            <a:avLst/>
          </a:prstGeom>
          <a:noFill/>
        </p:spPr>
        <p:txBody>
          <a:bodyPr wrap="none" rtlCol="0">
            <a:spAutoFit/>
          </a:bodyPr>
          <a:lstStyle/>
          <a:p>
            <a:r>
              <a:rPr lang="en-US" sz="700" dirty="0">
                <a:solidFill>
                  <a:schemeClr val="accent5">
                    <a:lumMod val="75000"/>
                    <a:lumOff val="25000"/>
                  </a:schemeClr>
                </a:solidFill>
              </a:rPr>
              <a:t>Images from: </a:t>
            </a:r>
          </a:p>
          <a:p>
            <a:r>
              <a:rPr lang="en-US" sz="700" dirty="0">
                <a:solidFill>
                  <a:schemeClr val="accent5">
                    <a:lumMod val="75000"/>
                    <a:lumOff val="25000"/>
                  </a:schemeClr>
                </a:solidFill>
                <a:hlinkClick r:id="rId6">
                  <a:extLst>
                    <a:ext uri="{A12FA001-AC4F-418D-AE19-62706E023703}">
                      <ahyp:hlinkClr xmlns:ahyp="http://schemas.microsoft.com/office/drawing/2018/hyperlinkcolor" val="tx"/>
                    </a:ext>
                  </a:extLst>
                </a:hlinkClick>
              </a:rPr>
              <a:t>https://www.atlassian.com/company/news/press-kit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https://about.gitlab.com/press/press-kit/</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8">
                  <a:extLst>
                    <a:ext uri="{A12FA001-AC4F-418D-AE19-62706E023703}">
                      <ahyp:hlinkClr xmlns:ahyp="http://schemas.microsoft.com/office/drawing/2018/hyperlinkcolor" val="tx"/>
                    </a:ext>
                  </a:extLst>
                </a:hlinkClick>
              </a:rPr>
              <a:t>https://git-scm.com/downloads/logos</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9">
                  <a:extLst>
                    <a:ext uri="{A12FA001-AC4F-418D-AE19-62706E023703}">
                      <ahyp:hlinkClr xmlns:ahyp="http://schemas.microsoft.com/office/drawing/2018/hyperlinkcolor" val="tx"/>
                    </a:ext>
                  </a:extLst>
                </a:hlinkClick>
              </a:rPr>
              <a:t>https://github.com/logos</a:t>
            </a:r>
            <a:endParaRPr lang="en-US" sz="700" dirty="0">
              <a:solidFill>
                <a:schemeClr val="accent5">
                  <a:lumMod val="75000"/>
                  <a:lumOff val="25000"/>
                </a:schemeClr>
              </a:solidFill>
            </a:endParaRPr>
          </a:p>
        </p:txBody>
      </p:sp>
      <p:pic>
        <p:nvPicPr>
          <p:cNvPr id="12" name="Picture 11" descr="Logo&#10;&#10;Description automatically generated">
            <a:extLst>
              <a:ext uri="{FF2B5EF4-FFF2-40B4-BE49-F238E27FC236}">
                <a16:creationId xmlns:a16="http://schemas.microsoft.com/office/drawing/2014/main" id="{52859645-512D-694D-86E3-9427B6326245}"/>
              </a:ext>
            </a:extLst>
          </p:cNvPr>
          <p:cNvPicPr>
            <a:picLocks noChangeAspect="1"/>
          </p:cNvPicPr>
          <p:nvPr/>
        </p:nvPicPr>
        <p:blipFill>
          <a:blip r:embed="rId10"/>
          <a:stretch>
            <a:fillRect/>
          </a:stretch>
        </p:blipFill>
        <p:spPr>
          <a:xfrm rot="444654">
            <a:off x="269268" y="3355999"/>
            <a:ext cx="1530848" cy="1386948"/>
          </a:xfrm>
          <a:prstGeom prst="rect">
            <a:avLst/>
          </a:prstGeom>
        </p:spPr>
      </p:pic>
      <p:pic>
        <p:nvPicPr>
          <p:cNvPr id="14" name="Picture 13" descr="Logo, icon&#10;&#10;Description automatically generated">
            <a:extLst>
              <a:ext uri="{FF2B5EF4-FFF2-40B4-BE49-F238E27FC236}">
                <a16:creationId xmlns:a16="http://schemas.microsoft.com/office/drawing/2014/main" id="{C0D0B455-80A2-8F47-95A9-C2ECFFCC64C7}"/>
              </a:ext>
            </a:extLst>
          </p:cNvPr>
          <p:cNvPicPr>
            <a:picLocks noChangeAspect="1"/>
          </p:cNvPicPr>
          <p:nvPr/>
        </p:nvPicPr>
        <p:blipFill>
          <a:blip r:embed="rId11">
            <a:duotone>
              <a:schemeClr val="accent3">
                <a:shade val="45000"/>
                <a:satMod val="135000"/>
              </a:schemeClr>
              <a:prstClr val="white"/>
            </a:duotone>
          </a:blip>
          <a:stretch>
            <a:fillRect/>
          </a:stretch>
        </p:blipFill>
        <p:spPr>
          <a:xfrm rot="20465480">
            <a:off x="2071020" y="4221945"/>
            <a:ext cx="2120590" cy="30567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Local vs Remote</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pic>
        <p:nvPicPr>
          <p:cNvPr id="27" name="Picture 26">
            <a:extLst>
              <a:ext uri="{FF2B5EF4-FFF2-40B4-BE49-F238E27FC236}">
                <a16:creationId xmlns:a16="http://schemas.microsoft.com/office/drawing/2014/main" id="{47ABA131-2721-AF4C-88DB-034055BDE08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1404349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The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pic>
        <p:nvPicPr>
          <p:cNvPr id="3" name="Picture 2">
            <a:extLst>
              <a:ext uri="{FF2B5EF4-FFF2-40B4-BE49-F238E27FC236}">
                <a16:creationId xmlns:a16="http://schemas.microsoft.com/office/drawing/2014/main" id="{E613A8CA-2F53-1841-A0DE-6DAD602987D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7ABBF735-7CB3-B730-502D-4CE074815A06}"/>
              </a:ext>
            </a:extLst>
          </p:cNvPr>
          <p:cNvGrpSpPr/>
          <p:nvPr/>
        </p:nvGrpSpPr>
        <p:grpSpPr>
          <a:xfrm>
            <a:off x="6215450" y="729575"/>
            <a:ext cx="1884411" cy="1259862"/>
            <a:chOff x="5830424" y="272375"/>
            <a:chExt cx="1884411" cy="1259862"/>
          </a:xfrm>
        </p:grpSpPr>
        <p:sp>
          <p:nvSpPr>
            <p:cNvPr id="8" name="TextBox 7">
              <a:extLst>
                <a:ext uri="{FF2B5EF4-FFF2-40B4-BE49-F238E27FC236}">
                  <a16:creationId xmlns:a16="http://schemas.microsoft.com/office/drawing/2014/main" id="{20B5E1D9-A852-4B1B-5B6D-EE62D714530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0" name="Curved Connector 9">
              <a:extLst>
                <a:ext uri="{FF2B5EF4-FFF2-40B4-BE49-F238E27FC236}">
                  <a16:creationId xmlns:a16="http://schemas.microsoft.com/office/drawing/2014/main" id="{43FC4558-6A34-66CB-6CE4-B8D729DA1F6A}"/>
                </a:ext>
              </a:extLst>
            </p:cNvPr>
            <p:cNvCxnSpPr>
              <a:cxnSpLocks/>
              <a:stCxn id="8"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3355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327433" cy="857400"/>
          </a:xfrm>
        </p:spPr>
        <p:txBody>
          <a:bodyPr/>
          <a:lstStyle/>
          <a:p>
            <a:r>
              <a:rPr lang="en-US" sz="3200" dirty="0"/>
              <a:t>GitHub and git: </a:t>
            </a:r>
            <a:r>
              <a:rPr lang="en-US" sz="3200" i="1" dirty="0"/>
              <a:t>Forking the Upstream</a:t>
            </a:r>
            <a:endParaRPr lang="en-US" sz="3200" dirty="0"/>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pic>
        <p:nvPicPr>
          <p:cNvPr id="7" name="Picture 6">
            <a:extLst>
              <a:ext uri="{FF2B5EF4-FFF2-40B4-BE49-F238E27FC236}">
                <a16:creationId xmlns:a16="http://schemas.microsoft.com/office/drawing/2014/main" id="{24BAFC54-D5AC-7E49-BE7C-2FCAF2FCA3A5}"/>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3" name="Group 2">
            <a:extLst>
              <a:ext uri="{FF2B5EF4-FFF2-40B4-BE49-F238E27FC236}">
                <a16:creationId xmlns:a16="http://schemas.microsoft.com/office/drawing/2014/main" id="{ED961ACC-784A-E5B9-12B1-DCCE2EE5E63F}"/>
              </a:ext>
            </a:extLst>
          </p:cNvPr>
          <p:cNvGrpSpPr/>
          <p:nvPr/>
        </p:nvGrpSpPr>
        <p:grpSpPr>
          <a:xfrm>
            <a:off x="6215450" y="729575"/>
            <a:ext cx="1884411" cy="1259862"/>
            <a:chOff x="5830424" y="272375"/>
            <a:chExt cx="1884411" cy="1259862"/>
          </a:xfrm>
        </p:grpSpPr>
        <p:sp>
          <p:nvSpPr>
            <p:cNvPr id="5" name="TextBox 4">
              <a:extLst>
                <a:ext uri="{FF2B5EF4-FFF2-40B4-BE49-F238E27FC236}">
                  <a16:creationId xmlns:a16="http://schemas.microsoft.com/office/drawing/2014/main" id="{7DB87D05-D3F6-742E-6F93-207A3C5461C6}"/>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6" name="Curved Connector 5">
              <a:extLst>
                <a:ext uri="{FF2B5EF4-FFF2-40B4-BE49-F238E27FC236}">
                  <a16:creationId xmlns:a16="http://schemas.microsoft.com/office/drawing/2014/main" id="{A9A7784B-D834-0C96-6189-7BC6978109F0}"/>
                </a:ext>
              </a:extLst>
            </p:cNvPr>
            <p:cNvCxnSpPr>
              <a:cxnSpLocks/>
              <a:stCxn id="5"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46736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6" name="Group 5">
            <a:extLst>
              <a:ext uri="{FF2B5EF4-FFF2-40B4-BE49-F238E27FC236}">
                <a16:creationId xmlns:a16="http://schemas.microsoft.com/office/drawing/2014/main" id="{91246FB7-2415-7049-907D-785888F928D3}"/>
              </a:ext>
            </a:extLst>
          </p:cNvPr>
          <p:cNvGrpSpPr/>
          <p:nvPr/>
        </p:nvGrpSpPr>
        <p:grpSpPr>
          <a:xfrm>
            <a:off x="492378" y="3708343"/>
            <a:ext cx="2378841" cy="927214"/>
            <a:chOff x="6308680" y="272375"/>
            <a:chExt cx="2378841" cy="927214"/>
          </a:xfrm>
        </p:grpSpPr>
        <p:sp>
          <p:nvSpPr>
            <p:cNvPr id="7" name="TextBox 6">
              <a:extLst>
                <a:ext uri="{FF2B5EF4-FFF2-40B4-BE49-F238E27FC236}">
                  <a16:creationId xmlns:a16="http://schemas.microsoft.com/office/drawing/2014/main" id="{A3FEC896-1317-5443-A68F-EAC763ECD6FD}"/>
                </a:ext>
              </a:extLst>
            </p:cNvPr>
            <p:cNvSpPr txBox="1"/>
            <p:nvPr/>
          </p:nvSpPr>
          <p:spPr>
            <a:xfrm rot="20944070">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a:t>
              </a:r>
            </a:p>
            <a:p>
              <a:pPr algn="ctr"/>
              <a:r>
                <a:rPr lang="en-US" sz="1800" dirty="0">
                  <a:latin typeface="Segoe Print" panose="02000800000000000000" pitchFamily="2" charset="0"/>
                </a:rPr>
                <a:t>Repository</a:t>
              </a:r>
            </a:p>
          </p:txBody>
        </p:sp>
        <p:cxnSp>
          <p:nvCxnSpPr>
            <p:cNvPr id="8" name="Curved Connector 7">
              <a:extLst>
                <a:ext uri="{FF2B5EF4-FFF2-40B4-BE49-F238E27FC236}">
                  <a16:creationId xmlns:a16="http://schemas.microsoft.com/office/drawing/2014/main" id="{7E164B4A-CB3D-7446-94C1-B3EFDE100AF2}"/>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5B57C292-5A2A-DE4A-AF86-75CCA821C7C2}"/>
              </a:ext>
            </a:extLst>
          </p:cNvPr>
          <p:cNvGrpSpPr/>
          <p:nvPr/>
        </p:nvGrpSpPr>
        <p:grpSpPr>
          <a:xfrm>
            <a:off x="555535" y="1099226"/>
            <a:ext cx="2378841" cy="927214"/>
            <a:chOff x="6308680" y="272375"/>
            <a:chExt cx="2378841"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p:cNvCxnSpPr>
            <p:nvPr/>
          </p:nvCxnSpPr>
          <p:spPr>
            <a:xfrm>
              <a:off x="7465213" y="734040"/>
              <a:ext cx="1222308" cy="465549"/>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2E5F140-FE2F-B16B-6E98-A68B009A22FF}"/>
              </a:ext>
            </a:extLst>
          </p:cNvPr>
          <p:cNvGrpSpPr/>
          <p:nvPr/>
        </p:nvGrpSpPr>
        <p:grpSpPr>
          <a:xfrm>
            <a:off x="6215450" y="729575"/>
            <a:ext cx="1884411" cy="1259862"/>
            <a:chOff x="5830424" y="272375"/>
            <a:chExt cx="1884411" cy="1259862"/>
          </a:xfrm>
        </p:grpSpPr>
        <p:sp>
          <p:nvSpPr>
            <p:cNvPr id="16" name="TextBox 15">
              <a:extLst>
                <a:ext uri="{FF2B5EF4-FFF2-40B4-BE49-F238E27FC236}">
                  <a16:creationId xmlns:a16="http://schemas.microsoft.com/office/drawing/2014/main" id="{45A5A049-BFC2-A9BC-B58D-58DB9D803FD9}"/>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7" name="Curved Connector 16">
              <a:extLst>
                <a:ext uri="{FF2B5EF4-FFF2-40B4-BE49-F238E27FC236}">
                  <a16:creationId xmlns:a16="http://schemas.microsoft.com/office/drawing/2014/main" id="{B2F2E47F-677A-5097-0D4A-E0DA91FEFE6E}"/>
                </a:ext>
              </a:extLst>
            </p:cNvPr>
            <p:cNvCxnSpPr>
              <a:cxnSpLocks/>
              <a:stCxn id="16"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359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Cloning your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14</a:t>
            </a:fld>
            <a:endParaRPr lang="en-US" altLang="en-US"/>
          </a:p>
        </p:txBody>
      </p:sp>
      <p:pic>
        <p:nvPicPr>
          <p:cNvPr id="5" name="Picture 4">
            <a:extLst>
              <a:ext uri="{FF2B5EF4-FFF2-40B4-BE49-F238E27FC236}">
                <a16:creationId xmlns:a16="http://schemas.microsoft.com/office/drawing/2014/main" id="{5B5BF4A4-7A22-5D40-A477-B54C8673511F}"/>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9" name="Group 8">
            <a:extLst>
              <a:ext uri="{FF2B5EF4-FFF2-40B4-BE49-F238E27FC236}">
                <a16:creationId xmlns:a16="http://schemas.microsoft.com/office/drawing/2014/main" id="{5B57C292-5A2A-DE4A-AF86-75CCA821C7C2}"/>
              </a:ext>
            </a:extLst>
          </p:cNvPr>
          <p:cNvGrpSpPr/>
          <p:nvPr/>
        </p:nvGrpSpPr>
        <p:grpSpPr>
          <a:xfrm>
            <a:off x="413670" y="1099226"/>
            <a:ext cx="2520706" cy="927214"/>
            <a:chOff x="6166815" y="272375"/>
            <a:chExt cx="2520706" cy="927214"/>
          </a:xfrm>
        </p:grpSpPr>
        <p:sp>
          <p:nvSpPr>
            <p:cNvPr id="10" name="TextBox 9">
              <a:extLst>
                <a:ext uri="{FF2B5EF4-FFF2-40B4-BE49-F238E27FC236}">
                  <a16:creationId xmlns:a16="http://schemas.microsoft.com/office/drawing/2014/main" id="{B908ACCE-0A16-C441-89B6-2527E3EC034F}"/>
                </a:ext>
              </a:extLst>
            </p:cNvPr>
            <p:cNvSpPr txBox="1"/>
            <p:nvPr/>
          </p:nvSpPr>
          <p:spPr>
            <a:xfrm rot="355478">
              <a:off x="6166815" y="272375"/>
              <a:ext cx="168988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 (Fork)</a:t>
              </a:r>
            </a:p>
            <a:p>
              <a:pPr algn="ctr"/>
              <a:r>
                <a:rPr lang="en-US" sz="1800" dirty="0">
                  <a:latin typeface="Segoe Print" panose="02000800000000000000" pitchFamily="2" charset="0"/>
                </a:rPr>
                <a:t>Repository</a:t>
              </a:r>
            </a:p>
          </p:txBody>
        </p:sp>
        <p:cxnSp>
          <p:nvCxnSpPr>
            <p:cNvPr id="11" name="Curved Connector 10">
              <a:extLst>
                <a:ext uri="{FF2B5EF4-FFF2-40B4-BE49-F238E27FC236}">
                  <a16:creationId xmlns:a16="http://schemas.microsoft.com/office/drawing/2014/main" id="{12F40AD0-8F9F-304D-A317-810A50028DCE}"/>
                </a:ext>
              </a:extLst>
            </p:cNvPr>
            <p:cNvCxnSpPr>
              <a:cxnSpLocks/>
              <a:stCxn id="10" idx="3"/>
            </p:cNvCxnSpPr>
            <p:nvPr/>
          </p:nvCxnSpPr>
          <p:spPr>
            <a:xfrm>
              <a:off x="7852188" y="821255"/>
              <a:ext cx="835333" cy="378334"/>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86634A76-DE92-B935-2268-000713FC3EAD}"/>
              </a:ext>
            </a:extLst>
          </p:cNvPr>
          <p:cNvGrpSpPr/>
          <p:nvPr/>
        </p:nvGrpSpPr>
        <p:grpSpPr>
          <a:xfrm>
            <a:off x="6215450" y="729575"/>
            <a:ext cx="1884411" cy="1259862"/>
            <a:chOff x="5830424" y="272375"/>
            <a:chExt cx="1884411" cy="1259862"/>
          </a:xfrm>
        </p:grpSpPr>
        <p:sp>
          <p:nvSpPr>
            <p:cNvPr id="12" name="TextBox 11">
              <a:extLst>
                <a:ext uri="{FF2B5EF4-FFF2-40B4-BE49-F238E27FC236}">
                  <a16:creationId xmlns:a16="http://schemas.microsoft.com/office/drawing/2014/main" id="{1F514844-219C-CA6B-6E7D-D4C21C1C8833}"/>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3" name="Curved Connector 12">
              <a:extLst>
                <a:ext uri="{FF2B5EF4-FFF2-40B4-BE49-F238E27FC236}">
                  <a16:creationId xmlns:a16="http://schemas.microsoft.com/office/drawing/2014/main" id="{BCA2F7EF-FBD1-CA5C-760D-103EDA78630E}"/>
                </a:ext>
              </a:extLst>
            </p:cNvPr>
            <p:cNvCxnSpPr>
              <a:cxnSpLocks/>
              <a:stCxn id="12"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CE0300FB-6562-BC05-EF14-E82C4E71E017}"/>
              </a:ext>
            </a:extLst>
          </p:cNvPr>
          <p:cNvGrpSpPr/>
          <p:nvPr/>
        </p:nvGrpSpPr>
        <p:grpSpPr>
          <a:xfrm>
            <a:off x="358528" y="3708343"/>
            <a:ext cx="2512691" cy="927214"/>
            <a:chOff x="6174830" y="272375"/>
            <a:chExt cx="2512691" cy="927214"/>
          </a:xfrm>
        </p:grpSpPr>
        <p:sp>
          <p:nvSpPr>
            <p:cNvPr id="15" name="TextBox 14">
              <a:extLst>
                <a:ext uri="{FF2B5EF4-FFF2-40B4-BE49-F238E27FC236}">
                  <a16:creationId xmlns:a16="http://schemas.microsoft.com/office/drawing/2014/main" id="{89514AFC-BB79-56F0-804E-A8EABBE52393}"/>
                </a:ext>
              </a:extLst>
            </p:cNvPr>
            <p:cNvSpPr txBox="1"/>
            <p:nvPr/>
          </p:nvSpPr>
          <p:spPr>
            <a:xfrm rot="20944070">
              <a:off x="6174830" y="272375"/>
              <a:ext cx="167385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 (Clone)</a:t>
              </a:r>
            </a:p>
            <a:p>
              <a:pPr algn="ctr"/>
              <a:r>
                <a:rPr lang="en-US" sz="1800" dirty="0">
                  <a:latin typeface="Segoe Print" panose="02000800000000000000" pitchFamily="2" charset="0"/>
                </a:rPr>
                <a:t>Repository</a:t>
              </a:r>
            </a:p>
          </p:txBody>
        </p:sp>
        <p:cxnSp>
          <p:nvCxnSpPr>
            <p:cNvPr id="16" name="Curved Connector 15">
              <a:extLst>
                <a:ext uri="{FF2B5EF4-FFF2-40B4-BE49-F238E27FC236}">
                  <a16:creationId xmlns:a16="http://schemas.microsoft.com/office/drawing/2014/main" id="{A7173782-180C-1CA9-47E5-7EE1597C199C}"/>
                </a:ext>
              </a:extLst>
            </p:cNvPr>
            <p:cNvCxnSpPr>
              <a:cxnSpLocks/>
            </p:cNvCxnSpPr>
            <p:nvPr/>
          </p:nvCxnSpPr>
          <p:spPr>
            <a:xfrm>
              <a:off x="7768670" y="735982"/>
              <a:ext cx="918851" cy="463607"/>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978038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GitHub and git: </a:t>
            </a:r>
            <a:r>
              <a:rPr lang="en-US" sz="3200" i="1" dirty="0"/>
              <a:t>Ready to work</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15</a:t>
            </a:fld>
            <a:endParaRPr lang="en-US" altLang="en-US"/>
          </a:p>
        </p:txBody>
      </p:sp>
      <p:pic>
        <p:nvPicPr>
          <p:cNvPr id="3" name="Picture 2">
            <a:extLst>
              <a:ext uri="{FF2B5EF4-FFF2-40B4-BE49-F238E27FC236}">
                <a16:creationId xmlns:a16="http://schemas.microsoft.com/office/drawing/2014/main" id="{139E1F07-6526-F744-90CF-4D4683B581F0}"/>
              </a:ext>
            </a:extLst>
          </p:cNvPr>
          <p:cNvPicPr>
            <a:picLocks noChangeAspect="1"/>
          </p:cNvPicPr>
          <p:nvPr/>
        </p:nvPicPr>
        <p:blipFill>
          <a:blip r:embed="rId3"/>
          <a:stretch>
            <a:fillRect/>
          </a:stretch>
        </p:blipFill>
        <p:spPr>
          <a:xfrm>
            <a:off x="1828800" y="971550"/>
            <a:ext cx="5029200" cy="4136261"/>
          </a:xfrm>
          <a:prstGeom prst="rect">
            <a:avLst/>
          </a:prstGeom>
        </p:spPr>
      </p:pic>
      <p:grpSp>
        <p:nvGrpSpPr>
          <p:cNvPr id="5" name="Group 4">
            <a:extLst>
              <a:ext uri="{FF2B5EF4-FFF2-40B4-BE49-F238E27FC236}">
                <a16:creationId xmlns:a16="http://schemas.microsoft.com/office/drawing/2014/main" id="{6506AFCD-3AFF-64BF-C9CE-4CC11DBAE18D}"/>
              </a:ext>
            </a:extLst>
          </p:cNvPr>
          <p:cNvGrpSpPr/>
          <p:nvPr/>
        </p:nvGrpSpPr>
        <p:grpSpPr>
          <a:xfrm>
            <a:off x="413670" y="1099226"/>
            <a:ext cx="2520706" cy="927214"/>
            <a:chOff x="6166815" y="272375"/>
            <a:chExt cx="2520706" cy="927214"/>
          </a:xfrm>
        </p:grpSpPr>
        <p:sp>
          <p:nvSpPr>
            <p:cNvPr id="6" name="TextBox 5">
              <a:extLst>
                <a:ext uri="{FF2B5EF4-FFF2-40B4-BE49-F238E27FC236}">
                  <a16:creationId xmlns:a16="http://schemas.microsoft.com/office/drawing/2014/main" id="{899DA5ED-206D-7759-EBE8-2F70C68547B7}"/>
                </a:ext>
              </a:extLst>
            </p:cNvPr>
            <p:cNvSpPr txBox="1"/>
            <p:nvPr/>
          </p:nvSpPr>
          <p:spPr>
            <a:xfrm rot="355478">
              <a:off x="6166815" y="272375"/>
              <a:ext cx="168988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Origin (Fork)</a:t>
              </a:r>
            </a:p>
            <a:p>
              <a:pPr algn="ctr"/>
              <a:r>
                <a:rPr lang="en-US" sz="1800" dirty="0">
                  <a:latin typeface="Segoe Print" panose="02000800000000000000" pitchFamily="2" charset="0"/>
                </a:rPr>
                <a:t>Repository</a:t>
              </a:r>
            </a:p>
          </p:txBody>
        </p:sp>
        <p:cxnSp>
          <p:nvCxnSpPr>
            <p:cNvPr id="7" name="Curved Connector 6">
              <a:extLst>
                <a:ext uri="{FF2B5EF4-FFF2-40B4-BE49-F238E27FC236}">
                  <a16:creationId xmlns:a16="http://schemas.microsoft.com/office/drawing/2014/main" id="{7DC67D28-18B4-0A87-C381-7727F1965153}"/>
                </a:ext>
              </a:extLst>
            </p:cNvPr>
            <p:cNvCxnSpPr>
              <a:cxnSpLocks/>
              <a:stCxn id="6" idx="3"/>
            </p:cNvCxnSpPr>
            <p:nvPr/>
          </p:nvCxnSpPr>
          <p:spPr>
            <a:xfrm>
              <a:off x="7852188" y="821255"/>
              <a:ext cx="835333" cy="378334"/>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A4015AC8-E74B-1AD6-792C-F440F676904B}"/>
              </a:ext>
            </a:extLst>
          </p:cNvPr>
          <p:cNvGrpSpPr/>
          <p:nvPr/>
        </p:nvGrpSpPr>
        <p:grpSpPr>
          <a:xfrm>
            <a:off x="6215450" y="729575"/>
            <a:ext cx="1884411" cy="1259862"/>
            <a:chOff x="5830424" y="272375"/>
            <a:chExt cx="1884411" cy="1259862"/>
          </a:xfrm>
        </p:grpSpPr>
        <p:sp>
          <p:nvSpPr>
            <p:cNvPr id="9" name="TextBox 8">
              <a:extLst>
                <a:ext uri="{FF2B5EF4-FFF2-40B4-BE49-F238E27FC236}">
                  <a16:creationId xmlns:a16="http://schemas.microsoft.com/office/drawing/2014/main" id="{99514AED-F8C7-5D53-CA92-394D9C1FD557}"/>
                </a:ext>
              </a:extLst>
            </p:cNvPr>
            <p:cNvSpPr txBox="1"/>
            <p:nvPr/>
          </p:nvSpPr>
          <p:spPr>
            <a:xfrm rot="355478">
              <a:off x="6308680" y="272375"/>
              <a:ext cx="1406155" cy="923330"/>
            </a:xfrm>
            <a:prstGeom prst="rect">
              <a:avLst/>
            </a:prstGeom>
            <a:noFill/>
          </p:spPr>
          <p:txBody>
            <a:bodyPr wrap="none" rtlCol="0">
              <a:spAutoFit/>
            </a:bodyPr>
            <a:lstStyle/>
            <a:p>
              <a:pPr algn="ctr"/>
              <a:r>
                <a:rPr lang="en-US" sz="1800" dirty="0">
                  <a:latin typeface="Segoe Print" panose="02000800000000000000" pitchFamily="2" charset="0"/>
                </a:rPr>
                <a:t>The</a:t>
              </a:r>
            </a:p>
            <a:p>
              <a:pPr algn="ctr"/>
              <a:r>
                <a:rPr lang="en-US" sz="1800" b="1" dirty="0">
                  <a:solidFill>
                    <a:srgbClr val="FF0000"/>
                  </a:solidFill>
                  <a:latin typeface="Segoe Print" panose="02000800000000000000" pitchFamily="2" charset="0"/>
                </a:rPr>
                <a:t>Upstream</a:t>
              </a:r>
            </a:p>
            <a:p>
              <a:pPr algn="ctr"/>
              <a:r>
                <a:rPr lang="en-US" sz="1800" dirty="0">
                  <a:latin typeface="Segoe Print" panose="02000800000000000000" pitchFamily="2" charset="0"/>
                </a:rPr>
                <a:t>Repository</a:t>
              </a:r>
            </a:p>
          </p:txBody>
        </p:sp>
        <p:cxnSp>
          <p:nvCxnSpPr>
            <p:cNvPr id="10" name="Curved Connector 9">
              <a:extLst>
                <a:ext uri="{FF2B5EF4-FFF2-40B4-BE49-F238E27FC236}">
                  <a16:creationId xmlns:a16="http://schemas.microsoft.com/office/drawing/2014/main" id="{17040D1E-CE75-1AE6-FC07-17E14F638E84}"/>
                </a:ext>
              </a:extLst>
            </p:cNvPr>
            <p:cNvCxnSpPr>
              <a:cxnSpLocks/>
              <a:stCxn id="9" idx="2"/>
            </p:cNvCxnSpPr>
            <p:nvPr/>
          </p:nvCxnSpPr>
          <p:spPr>
            <a:xfrm rot="5400000">
              <a:off x="6227765" y="795897"/>
              <a:ext cx="338999" cy="113368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07114173-8B04-6332-CEFB-B3B73CC36184}"/>
              </a:ext>
            </a:extLst>
          </p:cNvPr>
          <p:cNvGrpSpPr/>
          <p:nvPr/>
        </p:nvGrpSpPr>
        <p:grpSpPr>
          <a:xfrm>
            <a:off x="358528" y="3708343"/>
            <a:ext cx="2512691" cy="927214"/>
            <a:chOff x="6174830" y="272375"/>
            <a:chExt cx="2512691" cy="927214"/>
          </a:xfrm>
        </p:grpSpPr>
        <p:sp>
          <p:nvSpPr>
            <p:cNvPr id="12" name="TextBox 11">
              <a:extLst>
                <a:ext uri="{FF2B5EF4-FFF2-40B4-BE49-F238E27FC236}">
                  <a16:creationId xmlns:a16="http://schemas.microsoft.com/office/drawing/2014/main" id="{87DEF568-B246-A1E7-39FE-E970DEA0A541}"/>
                </a:ext>
              </a:extLst>
            </p:cNvPr>
            <p:cNvSpPr txBox="1"/>
            <p:nvPr/>
          </p:nvSpPr>
          <p:spPr>
            <a:xfrm rot="20944070">
              <a:off x="6174830" y="272375"/>
              <a:ext cx="1673856" cy="923330"/>
            </a:xfrm>
            <a:prstGeom prst="rect">
              <a:avLst/>
            </a:prstGeom>
            <a:noFill/>
          </p:spPr>
          <p:txBody>
            <a:bodyPr wrap="none" rtlCol="0">
              <a:spAutoFit/>
            </a:bodyPr>
            <a:lstStyle/>
            <a:p>
              <a:pPr algn="ctr"/>
              <a:r>
                <a:rPr lang="en-US" sz="1800" dirty="0">
                  <a:latin typeface="Segoe Print" panose="02000800000000000000" pitchFamily="2" charset="0"/>
                </a:rPr>
                <a:t>Your</a:t>
              </a:r>
            </a:p>
            <a:p>
              <a:pPr algn="ctr"/>
              <a:r>
                <a:rPr lang="en-US" sz="1800" dirty="0">
                  <a:solidFill>
                    <a:srgbClr val="FF0000"/>
                  </a:solidFill>
                  <a:latin typeface="Segoe Print" panose="02000800000000000000" pitchFamily="2" charset="0"/>
                </a:rPr>
                <a:t>Local (Clone)</a:t>
              </a:r>
            </a:p>
            <a:p>
              <a:pPr algn="ctr"/>
              <a:r>
                <a:rPr lang="en-US" sz="1800" dirty="0">
                  <a:latin typeface="Segoe Print" panose="02000800000000000000" pitchFamily="2" charset="0"/>
                </a:rPr>
                <a:t>Repository</a:t>
              </a:r>
            </a:p>
          </p:txBody>
        </p:sp>
        <p:cxnSp>
          <p:nvCxnSpPr>
            <p:cNvPr id="13" name="Curved Connector 12">
              <a:extLst>
                <a:ext uri="{FF2B5EF4-FFF2-40B4-BE49-F238E27FC236}">
                  <a16:creationId xmlns:a16="http://schemas.microsoft.com/office/drawing/2014/main" id="{BA398368-07E7-C908-8139-182B3FC43127}"/>
                </a:ext>
              </a:extLst>
            </p:cNvPr>
            <p:cNvCxnSpPr>
              <a:cxnSpLocks/>
            </p:cNvCxnSpPr>
            <p:nvPr/>
          </p:nvCxnSpPr>
          <p:spPr>
            <a:xfrm>
              <a:off x="7768670" y="735982"/>
              <a:ext cx="918851" cy="463607"/>
            </a:xfrm>
            <a:prstGeom prst="curvedConnector3">
              <a:avLst>
                <a:gd name="adj1" fmla="val 50000"/>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91138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E156F5-3761-B4C2-47B1-6F29226B897C}"/>
              </a:ext>
            </a:extLst>
          </p:cNvPr>
          <p:cNvSpPr>
            <a:spLocks noGrp="1"/>
          </p:cNvSpPr>
          <p:nvPr>
            <p:ph type="ctrTitle"/>
          </p:nvPr>
        </p:nvSpPr>
        <p:spPr/>
        <p:txBody>
          <a:bodyPr/>
          <a:lstStyle/>
          <a:p>
            <a:r>
              <a:rPr lang="en-US" dirty="0"/>
              <a:t>GitHub and git</a:t>
            </a:r>
          </a:p>
        </p:txBody>
      </p:sp>
      <p:sp>
        <p:nvSpPr>
          <p:cNvPr id="6" name="Subtitle 5">
            <a:extLst>
              <a:ext uri="{FF2B5EF4-FFF2-40B4-BE49-F238E27FC236}">
                <a16:creationId xmlns:a16="http://schemas.microsoft.com/office/drawing/2014/main" id="{0D6B4736-FBE9-5F97-E5C9-98A2EE31BA93}"/>
              </a:ext>
            </a:extLst>
          </p:cNvPr>
          <p:cNvSpPr>
            <a:spLocks noGrp="1"/>
          </p:cNvSpPr>
          <p:nvPr>
            <p:ph type="subTitle" idx="1"/>
          </p:nvPr>
        </p:nvSpPr>
        <p:spPr/>
        <p:txBody>
          <a:bodyPr/>
          <a:lstStyle/>
          <a:p>
            <a:r>
              <a:rPr lang="en-US" sz="2800" dirty="0"/>
              <a:t>Workflow and Upstreaming</a:t>
            </a:r>
          </a:p>
        </p:txBody>
      </p:sp>
      <p:sp>
        <p:nvSpPr>
          <p:cNvPr id="4" name="Slide Number Placeholder 3">
            <a:extLst>
              <a:ext uri="{FF2B5EF4-FFF2-40B4-BE49-F238E27FC236}">
                <a16:creationId xmlns:a16="http://schemas.microsoft.com/office/drawing/2014/main" id="{9E6733F7-549D-BAA0-6EEB-0D9E417DD960}"/>
              </a:ext>
            </a:extLst>
          </p:cNvPr>
          <p:cNvSpPr>
            <a:spLocks noGrp="1"/>
          </p:cNvSpPr>
          <p:nvPr>
            <p:ph type="sldNum" idx="4294967295"/>
          </p:nvPr>
        </p:nvSpPr>
        <p:spPr>
          <a:xfrm>
            <a:off x="0" y="4719638"/>
            <a:ext cx="547688" cy="393700"/>
          </a:xfrm>
        </p:spPr>
        <p:txBody>
          <a:bodyPr/>
          <a:lstStyle/>
          <a:p>
            <a:fld id="{BDFCAF28-37E0-B74A-A667-EBA3961B24E0}" type="slidenum">
              <a:rPr lang="en-US" altLang="en-US" smtClean="0"/>
              <a:pPr/>
              <a:t>16</a:t>
            </a:fld>
            <a:endParaRPr lang="en-US" altLang="en-US"/>
          </a:p>
        </p:txBody>
      </p:sp>
      <p:pic>
        <p:nvPicPr>
          <p:cNvPr id="7" name="Picture 6">
            <a:extLst>
              <a:ext uri="{FF2B5EF4-FFF2-40B4-BE49-F238E27FC236}">
                <a16:creationId xmlns:a16="http://schemas.microsoft.com/office/drawing/2014/main" id="{0DCCE624-3044-A575-217E-92B75ABB960F}"/>
              </a:ext>
            </a:extLst>
          </p:cNvPr>
          <p:cNvPicPr>
            <a:picLocks noChangeAspect="1"/>
          </p:cNvPicPr>
          <p:nvPr/>
        </p:nvPicPr>
        <p:blipFill>
          <a:blip r:embed="rId3"/>
          <a:stretch>
            <a:fillRect/>
          </a:stretch>
        </p:blipFill>
        <p:spPr>
          <a:xfrm rot="20771818">
            <a:off x="3777390" y="1358698"/>
            <a:ext cx="2203046" cy="919953"/>
          </a:xfrm>
          <a:prstGeom prst="rect">
            <a:avLst/>
          </a:prstGeom>
        </p:spPr>
      </p:pic>
      <p:grpSp>
        <p:nvGrpSpPr>
          <p:cNvPr id="8" name="Group 7">
            <a:extLst>
              <a:ext uri="{FF2B5EF4-FFF2-40B4-BE49-F238E27FC236}">
                <a16:creationId xmlns:a16="http://schemas.microsoft.com/office/drawing/2014/main" id="{D1E37D57-78EB-5622-2237-DF193002155E}"/>
              </a:ext>
            </a:extLst>
          </p:cNvPr>
          <p:cNvGrpSpPr/>
          <p:nvPr/>
        </p:nvGrpSpPr>
        <p:grpSpPr>
          <a:xfrm rot="479629">
            <a:off x="651611" y="1015131"/>
            <a:ext cx="2716032" cy="1684355"/>
            <a:chOff x="4239610" y="2801371"/>
            <a:chExt cx="2329337" cy="1387091"/>
          </a:xfrm>
        </p:grpSpPr>
        <p:pic>
          <p:nvPicPr>
            <p:cNvPr id="9" name="Picture 8" descr="A picture containing drawing, plate&#10;&#10;Description automatically generated">
              <a:extLst>
                <a:ext uri="{FF2B5EF4-FFF2-40B4-BE49-F238E27FC236}">
                  <a16:creationId xmlns:a16="http://schemas.microsoft.com/office/drawing/2014/main" id="{3EEF17C5-339A-64EF-8EBA-86749CD8A760}"/>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A21C98DE-ACC4-5091-DDCE-4AE2F01749A0}"/>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11400105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Workflow: </a:t>
            </a:r>
            <a:r>
              <a:rPr lang="en-US" sz="3200" i="1" dirty="0"/>
              <a:t>Make</a:t>
            </a:r>
            <a:r>
              <a:rPr lang="en-US" sz="3200" dirty="0"/>
              <a:t> </a:t>
            </a:r>
            <a:r>
              <a:rPr lang="en-US" sz="3200" i="1" dirty="0"/>
              <a:t>Changes</a:t>
            </a:r>
            <a:r>
              <a:rPr lang="en-US" sz="3200" i="1" dirty="0">
                <a:solidFill>
                  <a:srgbClr val="FF0000"/>
                </a:solidFill>
              </a:rPr>
              <a: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17</a:t>
            </a:fld>
            <a:endParaRPr lang="en-US" altLang="en-US"/>
          </a:p>
        </p:txBody>
      </p:sp>
      <p:pic>
        <p:nvPicPr>
          <p:cNvPr id="5" name="Picture 4">
            <a:extLst>
              <a:ext uri="{FF2B5EF4-FFF2-40B4-BE49-F238E27FC236}">
                <a16:creationId xmlns:a16="http://schemas.microsoft.com/office/drawing/2014/main" id="{61E0CD05-DD71-7C48-B793-C72CC1C5AACE}"/>
              </a:ext>
            </a:extLst>
          </p:cNvPr>
          <p:cNvPicPr>
            <a:picLocks noChangeAspect="1"/>
          </p:cNvPicPr>
          <p:nvPr/>
        </p:nvPicPr>
        <p:blipFill>
          <a:blip r:embed="rId3"/>
          <a:stretch>
            <a:fillRect/>
          </a:stretch>
        </p:blipFill>
        <p:spPr>
          <a:xfrm>
            <a:off x="1828800" y="971550"/>
            <a:ext cx="5029200" cy="4136260"/>
          </a:xfrm>
          <a:prstGeom prst="rect">
            <a:avLst/>
          </a:prstGeom>
        </p:spPr>
      </p:pic>
      <p:grpSp>
        <p:nvGrpSpPr>
          <p:cNvPr id="6" name="Group 5">
            <a:extLst>
              <a:ext uri="{FF2B5EF4-FFF2-40B4-BE49-F238E27FC236}">
                <a16:creationId xmlns:a16="http://schemas.microsoft.com/office/drawing/2014/main" id="{95E438BA-8E07-4F40-A30F-D1DBB9249ED3}"/>
              </a:ext>
            </a:extLst>
          </p:cNvPr>
          <p:cNvGrpSpPr/>
          <p:nvPr/>
        </p:nvGrpSpPr>
        <p:grpSpPr>
          <a:xfrm>
            <a:off x="6149340" y="560070"/>
            <a:ext cx="1832067" cy="1082900"/>
            <a:chOff x="5692861" y="-969277"/>
            <a:chExt cx="1832067" cy="1082900"/>
          </a:xfrm>
        </p:grpSpPr>
        <p:sp>
          <p:nvSpPr>
            <p:cNvPr id="7" name="TextBox 6">
              <a:extLst>
                <a:ext uri="{FF2B5EF4-FFF2-40B4-BE49-F238E27FC236}">
                  <a16:creationId xmlns:a16="http://schemas.microsoft.com/office/drawing/2014/main" id="{5B2F250D-CB53-0544-BE3B-FD2A92439FE1}"/>
                </a:ext>
              </a:extLst>
            </p:cNvPr>
            <p:cNvSpPr txBox="1"/>
            <p:nvPr/>
          </p:nvSpPr>
          <p:spPr>
            <a:xfrm rot="20944070">
              <a:off x="6192512" y="-532708"/>
              <a:ext cx="1332416" cy="646331"/>
            </a:xfrm>
            <a:prstGeom prst="rect">
              <a:avLst/>
            </a:prstGeom>
            <a:noFill/>
          </p:spPr>
          <p:txBody>
            <a:bodyPr wrap="none" rtlCol="0">
              <a:spAutoFit/>
            </a:bodyPr>
            <a:lstStyle/>
            <a:p>
              <a:pPr algn="ctr"/>
              <a:r>
                <a:rPr lang="en-US" sz="1800" dirty="0">
                  <a:latin typeface="Segoe Print" panose="02000800000000000000" pitchFamily="2" charset="0"/>
                </a:rPr>
                <a:t>Simplified</a:t>
              </a:r>
            </a:p>
            <a:p>
              <a:pPr algn="ctr"/>
              <a:r>
                <a:rPr lang="en-US" sz="1800" dirty="0">
                  <a:latin typeface="Segoe Print" panose="02000800000000000000" pitchFamily="2" charset="0"/>
                </a:rPr>
                <a:t>for now</a:t>
              </a:r>
            </a:p>
          </p:txBody>
        </p:sp>
        <p:cxnSp>
          <p:nvCxnSpPr>
            <p:cNvPr id="8" name="Curved Connector 7">
              <a:extLst>
                <a:ext uri="{FF2B5EF4-FFF2-40B4-BE49-F238E27FC236}">
                  <a16:creationId xmlns:a16="http://schemas.microsoft.com/office/drawing/2014/main" id="{3EBA4409-5947-A64D-AF7C-D22F95E8D151}"/>
                </a:ext>
              </a:extLst>
            </p:cNvPr>
            <p:cNvCxnSpPr>
              <a:cxnSpLocks/>
              <a:stCxn id="7" idx="0"/>
            </p:cNvCxnSpPr>
            <p:nvPr/>
          </p:nvCxnSpPr>
          <p:spPr>
            <a:xfrm rot="16200000" flipV="1">
              <a:off x="6023930" y="-1300346"/>
              <a:ext cx="442434" cy="1104572"/>
            </a:xfrm>
            <a:prstGeom prst="curvedConnector2">
              <a:avLst/>
            </a:prstGeom>
            <a:ln w="635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61788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6761100" cy="857400"/>
          </a:xfrm>
        </p:spPr>
        <p:txBody>
          <a:bodyPr/>
          <a:lstStyle/>
          <a:p>
            <a:r>
              <a:rPr lang="en-US" sz="3200" dirty="0"/>
              <a:t>Workflow: </a:t>
            </a:r>
            <a:r>
              <a:rPr lang="en-US" sz="3200" i="1" dirty="0"/>
              <a:t>Push to Origin</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18</a:t>
            </a:fld>
            <a:endParaRPr lang="en-US" altLang="en-US"/>
          </a:p>
        </p:txBody>
      </p:sp>
      <p:pic>
        <p:nvPicPr>
          <p:cNvPr id="37" name="Picture 36">
            <a:extLst>
              <a:ext uri="{FF2B5EF4-FFF2-40B4-BE49-F238E27FC236}">
                <a16:creationId xmlns:a16="http://schemas.microsoft.com/office/drawing/2014/main" id="{EACFB16C-9A4C-2D43-B4E3-162200BA0CF7}"/>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6482145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8374360" cy="857400"/>
          </a:xfrm>
        </p:spPr>
        <p:txBody>
          <a:bodyPr/>
          <a:lstStyle/>
          <a:p>
            <a:r>
              <a:rPr lang="en-US" sz="3200" dirty="0"/>
              <a:t>Workflow: </a:t>
            </a:r>
            <a:r>
              <a:rPr lang="en-US" sz="3200" i="1" dirty="0"/>
              <a:t>Making a Pull Request</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19</a:t>
            </a:fld>
            <a:endParaRPr lang="en-US" altLang="en-US"/>
          </a:p>
        </p:txBody>
      </p:sp>
      <p:pic>
        <p:nvPicPr>
          <p:cNvPr id="3" name="Picture 2">
            <a:extLst>
              <a:ext uri="{FF2B5EF4-FFF2-40B4-BE49-F238E27FC236}">
                <a16:creationId xmlns:a16="http://schemas.microsoft.com/office/drawing/2014/main" id="{8F58C34A-BB50-2A44-BD8A-3C54E79587BE}"/>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3465523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descr="Open Source Basics | Intel Software">
            <a:hlinkClick r:id="" action="ppaction://media"/>
            <a:extLst>
              <a:ext uri="{FF2B5EF4-FFF2-40B4-BE49-F238E27FC236}">
                <a16:creationId xmlns:a16="http://schemas.microsoft.com/office/drawing/2014/main" id="{4A7BD79E-228C-B442-8044-7B7A88ABC7F0}"/>
              </a:ext>
            </a:extLst>
          </p:cNvPr>
          <p:cNvPicPr>
            <a:picLocks noRot="1" noChangeAspect="1"/>
          </p:cNvPicPr>
          <p:nvPr>
            <a:videoFile r:link="rId1"/>
          </p:nvPr>
        </p:nvPicPr>
        <p:blipFill>
          <a:blip r:embed="rId4"/>
          <a:stretch>
            <a:fillRect/>
          </a:stretch>
        </p:blipFill>
        <p:spPr>
          <a:xfrm>
            <a:off x="206010" y="77821"/>
            <a:ext cx="7317266" cy="4134255"/>
          </a:xfrm>
          <a:prstGeom prst="rect">
            <a:avLst/>
          </a:prstGeom>
        </p:spPr>
      </p:pic>
      <p:sp>
        <p:nvSpPr>
          <p:cNvPr id="5" name="TextBox 4">
            <a:extLst>
              <a:ext uri="{FF2B5EF4-FFF2-40B4-BE49-F238E27FC236}">
                <a16:creationId xmlns:a16="http://schemas.microsoft.com/office/drawing/2014/main" id="{907356A8-D8B5-A94A-8539-273B57F0E603}"/>
              </a:ext>
            </a:extLst>
          </p:cNvPr>
          <p:cNvSpPr txBox="1"/>
          <p:nvPr/>
        </p:nvSpPr>
        <p:spPr>
          <a:xfrm>
            <a:off x="311284" y="4189393"/>
            <a:ext cx="7317266" cy="954107"/>
          </a:xfrm>
          <a:prstGeom prst="rect">
            <a:avLst/>
          </a:prstGeom>
          <a:noFill/>
        </p:spPr>
        <p:txBody>
          <a:bodyPr wrap="square" rtlCol="0">
            <a:spAutoFit/>
          </a:bodyPr>
          <a:lstStyle/>
          <a:p>
            <a:r>
              <a:rPr lang="en-US" sz="2400" b="1" dirty="0">
                <a:solidFill>
                  <a:schemeClr val="bg1"/>
                </a:solidFill>
              </a:rPr>
              <a:t>Open Source Basics</a:t>
            </a:r>
          </a:p>
          <a:p>
            <a:pPr marL="285750" lvl="3" indent="-285750">
              <a:buFont typeface="Arial" panose="020B0604020202020204" pitchFamily="34" charset="0"/>
              <a:buChar char="•"/>
            </a:pPr>
            <a:r>
              <a:rPr lang="en-US" sz="1600" u="sng" dirty="0">
                <a:solidFill>
                  <a:schemeClr val="bg1"/>
                </a:solidFill>
                <a:hlinkClick r:id="rId5">
                  <a:extLst>
                    <a:ext uri="{A12FA001-AC4F-418D-AE19-62706E023703}">
                      <ahyp:hlinkClr xmlns:ahyp="http://schemas.microsoft.com/office/drawing/2018/hyperlinkcolor" val="tx"/>
                    </a:ext>
                  </a:extLst>
                </a:hlinkClick>
              </a:rPr>
              <a:t>https://www.youtube.com/watch?v=Tyd0FO0tko8</a:t>
            </a:r>
            <a:r>
              <a:rPr lang="en-US" sz="1600" dirty="0">
                <a:solidFill>
                  <a:schemeClr val="bg1"/>
                </a:solidFill>
              </a:rPr>
              <a:t> (5:41)</a:t>
            </a:r>
          </a:p>
          <a:p>
            <a:pPr marL="742950" lvl="4" indent="-285750">
              <a:buFont typeface="Arial" panose="020B0604020202020204" pitchFamily="34" charset="0"/>
              <a:buChar char="•"/>
            </a:pPr>
            <a:r>
              <a:rPr lang="en-US" sz="1600" dirty="0">
                <a:solidFill>
                  <a:schemeClr val="bg1"/>
                </a:solidFill>
              </a:rPr>
              <a:t>by Sarah Moyle for Intel Software</a:t>
            </a:r>
          </a:p>
        </p:txBody>
      </p:sp>
    </p:spTree>
    <p:extLst>
      <p:ext uri="{BB962C8B-B14F-4D97-AF65-F5344CB8AC3E}">
        <p14:creationId xmlns:p14="http://schemas.microsoft.com/office/powerpoint/2010/main" val="344950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7570381" cy="857400"/>
          </a:xfrm>
        </p:spPr>
        <p:txBody>
          <a:bodyPr/>
          <a:lstStyle/>
          <a:p>
            <a:r>
              <a:rPr lang="en-US" sz="3200" dirty="0"/>
              <a:t>Workflow: </a:t>
            </a:r>
            <a:r>
              <a:rPr lang="en-US" sz="3200" i="1" dirty="0"/>
              <a:t>Merge into Upstream</a:t>
            </a: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20</a:t>
            </a:fld>
            <a:endParaRPr lang="en-US" altLang="en-US"/>
          </a:p>
        </p:txBody>
      </p:sp>
      <p:pic>
        <p:nvPicPr>
          <p:cNvPr id="3" name="Picture 2">
            <a:extLst>
              <a:ext uri="{FF2B5EF4-FFF2-40B4-BE49-F238E27FC236}">
                <a16:creationId xmlns:a16="http://schemas.microsoft.com/office/drawing/2014/main" id="{884E8080-1555-4A4B-ABBA-070B4EDB82B0}"/>
              </a:ext>
            </a:extLst>
          </p:cNvPr>
          <p:cNvPicPr>
            <a:picLocks noChangeAspect="1"/>
          </p:cNvPicPr>
          <p:nvPr/>
        </p:nvPicPr>
        <p:blipFill>
          <a:blip r:embed="rId3"/>
          <a:stretch>
            <a:fillRect/>
          </a:stretch>
        </p:blipFill>
        <p:spPr>
          <a:xfrm>
            <a:off x="1828800" y="971550"/>
            <a:ext cx="5029200" cy="4136260"/>
          </a:xfrm>
          <a:prstGeom prst="rect">
            <a:avLst/>
          </a:prstGeom>
        </p:spPr>
      </p:pic>
    </p:spTree>
    <p:extLst>
      <p:ext uri="{BB962C8B-B14F-4D97-AF65-F5344CB8AC3E}">
        <p14:creationId xmlns:p14="http://schemas.microsoft.com/office/powerpoint/2010/main" val="28862345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7EAB9-CC0A-B742-843A-1A7A12C28671}"/>
              </a:ext>
            </a:extLst>
          </p:cNvPr>
          <p:cNvSpPr>
            <a:spLocks noGrp="1"/>
          </p:cNvSpPr>
          <p:nvPr>
            <p:ph type="title"/>
          </p:nvPr>
        </p:nvSpPr>
        <p:spPr>
          <a:xfrm>
            <a:off x="718300" y="-60725"/>
            <a:ext cx="6761100" cy="857400"/>
          </a:xfrm>
        </p:spPr>
        <p:txBody>
          <a:bodyPr/>
          <a:lstStyle/>
          <a:p>
            <a:r>
              <a:rPr lang="en-US" sz="3200" dirty="0"/>
              <a:t>The Issue Tracker</a:t>
            </a:r>
          </a:p>
        </p:txBody>
      </p:sp>
      <p:sp>
        <p:nvSpPr>
          <p:cNvPr id="4" name="Slide Number Placeholder 3">
            <a:extLst>
              <a:ext uri="{FF2B5EF4-FFF2-40B4-BE49-F238E27FC236}">
                <a16:creationId xmlns:a16="http://schemas.microsoft.com/office/drawing/2014/main" id="{05F4C7CC-C1F2-AD43-9D65-A3C4C7842F83}"/>
              </a:ext>
            </a:extLst>
          </p:cNvPr>
          <p:cNvSpPr>
            <a:spLocks noGrp="1"/>
          </p:cNvSpPr>
          <p:nvPr>
            <p:ph type="sldNum" idx="10"/>
          </p:nvPr>
        </p:nvSpPr>
        <p:spPr/>
        <p:txBody>
          <a:bodyPr/>
          <a:lstStyle/>
          <a:p>
            <a:fld id="{BDFCAF28-37E0-B74A-A667-EBA3961B24E0}" type="slidenum">
              <a:rPr lang="en-US" altLang="en-US" smtClean="0"/>
              <a:pPr/>
              <a:t>21</a:t>
            </a:fld>
            <a:endParaRPr lang="en-US" altLang="en-US"/>
          </a:p>
        </p:txBody>
      </p:sp>
      <p:pic>
        <p:nvPicPr>
          <p:cNvPr id="5" name="Picture 4">
            <a:extLst>
              <a:ext uri="{FF2B5EF4-FFF2-40B4-BE49-F238E27FC236}">
                <a16:creationId xmlns:a16="http://schemas.microsoft.com/office/drawing/2014/main" id="{9F0196B3-9525-E042-820D-756019743933}"/>
              </a:ext>
            </a:extLst>
          </p:cNvPr>
          <p:cNvPicPr>
            <a:picLocks noChangeAspect="1"/>
          </p:cNvPicPr>
          <p:nvPr/>
        </p:nvPicPr>
        <p:blipFill>
          <a:blip r:embed="rId3"/>
          <a:stretch>
            <a:fillRect/>
          </a:stretch>
        </p:blipFill>
        <p:spPr>
          <a:xfrm>
            <a:off x="1568872" y="876685"/>
            <a:ext cx="5689178" cy="4228253"/>
          </a:xfrm>
          <a:prstGeom prst="rect">
            <a:avLst/>
          </a:prstGeom>
        </p:spPr>
      </p:pic>
      <p:sp>
        <p:nvSpPr>
          <p:cNvPr id="6" name="Rounded Rectangle 5">
            <a:extLst>
              <a:ext uri="{FF2B5EF4-FFF2-40B4-BE49-F238E27FC236}">
                <a16:creationId xmlns:a16="http://schemas.microsoft.com/office/drawing/2014/main" id="{54C3A3E4-48ED-1E4A-AF37-7E2B51F6CB1E}"/>
              </a:ext>
            </a:extLst>
          </p:cNvPr>
          <p:cNvSpPr/>
          <p:nvPr/>
        </p:nvSpPr>
        <p:spPr>
          <a:xfrm>
            <a:off x="2354580" y="1783080"/>
            <a:ext cx="960120" cy="320040"/>
          </a:xfrm>
          <a:prstGeom prst="roundRect">
            <a:avLst/>
          </a:prstGeom>
          <a:solidFill>
            <a:srgbClr val="FFFF00">
              <a:alpha val="2528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7203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22</a:t>
            </a:fld>
            <a:endParaRPr lang="en-US" altLang="en-US" sz="1200">
              <a:solidFill>
                <a:srgbClr val="0B87A1"/>
              </a:solidFill>
              <a:latin typeface="Dosis ExtraLight"/>
              <a:cs typeface="Dosis ExtraLight"/>
              <a:sym typeface="Dosis ExtraLight"/>
            </a:endParaRPr>
          </a:p>
        </p:txBody>
      </p:sp>
      <p:pic>
        <p:nvPicPr>
          <p:cNvPr id="15363" name="Google Shape;4809;p42">
            <a:hlinkClick r:id="rId2"/>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4"/>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6"/>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85C5D8-EA16-924D-B2EC-E7402D5A847F}"/>
              </a:ext>
            </a:extLst>
          </p:cNvPr>
          <p:cNvSpPr>
            <a:spLocks noGrp="1"/>
          </p:cNvSpPr>
          <p:nvPr>
            <p:ph type="body" idx="1"/>
          </p:nvPr>
        </p:nvSpPr>
        <p:spPr>
          <a:xfrm>
            <a:off x="738554" y="796700"/>
            <a:ext cx="5867985" cy="3692400"/>
          </a:xfrm>
        </p:spPr>
        <p:txBody>
          <a:bodyPr/>
          <a:lstStyle/>
          <a:p>
            <a:pPr marL="495300" lvl="1" indent="0">
              <a:buNone/>
            </a:pPr>
            <a:r>
              <a:rPr lang="en-US" sz="2000" dirty="0"/>
              <a:t>An open source software community is a group of people united by the shared purpose of developing, maintaining, extending, and promoting a specific body of open source software. These communities are often globally distributed—their members occupy different geographic regions and work across numerous industries. What unites them is their common vision for the open source software project—as well as the spirit of camaraderie and collective identity that participating in the community affords them.</a:t>
            </a:r>
          </a:p>
          <a:p>
            <a:pPr marL="952500" lvl="2" indent="0">
              <a:buNone/>
            </a:pPr>
            <a:r>
              <a:rPr lang="en-US" sz="1400" u="sng" dirty="0">
                <a:hlinkClick r:id="rId3"/>
              </a:rPr>
              <a:t>https://www.theopensourceway.org/</a:t>
            </a:r>
            <a:br>
              <a:rPr lang="en-US" sz="1400" u="sng" dirty="0">
                <a:hlinkClick r:id="rId3"/>
              </a:rPr>
            </a:br>
            <a:r>
              <a:rPr lang="en-US" sz="1400" u="sng" dirty="0">
                <a:hlinkClick r:id="rId3"/>
              </a:rPr>
              <a:t>the_open_source_way-guidebook2.0.html</a:t>
            </a:r>
            <a:endParaRPr lang="en-US" sz="1800" dirty="0"/>
          </a:p>
        </p:txBody>
      </p:sp>
      <p:sp>
        <p:nvSpPr>
          <p:cNvPr id="3" name="Slide Number Placeholder 2">
            <a:extLst>
              <a:ext uri="{FF2B5EF4-FFF2-40B4-BE49-F238E27FC236}">
                <a16:creationId xmlns:a16="http://schemas.microsoft.com/office/drawing/2014/main" id="{8DFE5F0B-9DDD-0147-AD95-216FA26C3487}"/>
              </a:ext>
            </a:extLst>
          </p:cNvPr>
          <p:cNvSpPr>
            <a:spLocks noGrp="1"/>
          </p:cNvSpPr>
          <p:nvPr>
            <p:ph type="sldNum" idx="10"/>
          </p:nvPr>
        </p:nvSpPr>
        <p:spPr/>
        <p:txBody>
          <a:bodyPr/>
          <a:lstStyle/>
          <a:p>
            <a:fld id="{A68DF2E5-07DC-324F-826A-FF1984CD41B6}" type="slidenum">
              <a:rPr lang="en-US" altLang="en-US" smtClean="0"/>
              <a:pPr/>
              <a:t>3</a:t>
            </a:fld>
            <a:endParaRPr lang="en-US" altLang="en-US"/>
          </a:p>
        </p:txBody>
      </p:sp>
      <p:sp>
        <p:nvSpPr>
          <p:cNvPr id="4" name="TextBox 3">
            <a:extLst>
              <a:ext uri="{FF2B5EF4-FFF2-40B4-BE49-F238E27FC236}">
                <a16:creationId xmlns:a16="http://schemas.microsoft.com/office/drawing/2014/main" id="{F8C52D55-618C-A945-AAF3-B1AB638D9C16}"/>
              </a:ext>
            </a:extLst>
          </p:cNvPr>
          <p:cNvSpPr txBox="1"/>
          <p:nvPr/>
        </p:nvSpPr>
        <p:spPr>
          <a:xfrm>
            <a:off x="365919" y="167054"/>
            <a:ext cx="5344733" cy="461665"/>
          </a:xfrm>
          <a:prstGeom prst="rect">
            <a:avLst/>
          </a:prstGeom>
          <a:noFill/>
        </p:spPr>
        <p:txBody>
          <a:bodyPr wrap="none" rtlCol="0">
            <a:spAutoFit/>
          </a:bodyPr>
          <a:lstStyle/>
          <a:p>
            <a:r>
              <a:rPr lang="en-US" sz="2400" b="1" dirty="0">
                <a:solidFill>
                  <a:schemeClr val="tx1">
                    <a:lumMod val="50000"/>
                    <a:lumOff val="50000"/>
                  </a:schemeClr>
                </a:solidFill>
              </a:rPr>
              <a:t>FOSS is Produced by Communities</a:t>
            </a:r>
          </a:p>
        </p:txBody>
      </p:sp>
    </p:spTree>
    <p:extLst>
      <p:ext uri="{BB962C8B-B14F-4D97-AF65-F5344CB8AC3E}">
        <p14:creationId xmlns:p14="http://schemas.microsoft.com/office/powerpoint/2010/main" val="2653074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CE37D5-BBD6-7740-9990-CF4DEE3BC968}"/>
              </a:ext>
            </a:extLst>
          </p:cNvPr>
          <p:cNvSpPr>
            <a:spLocks noGrp="1"/>
          </p:cNvSpPr>
          <p:nvPr>
            <p:ph type="title"/>
          </p:nvPr>
        </p:nvSpPr>
        <p:spPr/>
        <p:txBody>
          <a:bodyPr/>
          <a:lstStyle/>
          <a:p>
            <a:r>
              <a:rPr lang="en-US" sz="3200" dirty="0"/>
              <a:t>Principles of FOSS Communities</a:t>
            </a:r>
          </a:p>
        </p:txBody>
      </p:sp>
      <p:sp>
        <p:nvSpPr>
          <p:cNvPr id="8" name="Text Placeholder 7">
            <a:extLst>
              <a:ext uri="{FF2B5EF4-FFF2-40B4-BE49-F238E27FC236}">
                <a16:creationId xmlns:a16="http://schemas.microsoft.com/office/drawing/2014/main" id="{B4559F5C-6969-8448-9853-939F94152B6A}"/>
              </a:ext>
            </a:extLst>
          </p:cNvPr>
          <p:cNvSpPr>
            <a:spLocks noGrp="1"/>
          </p:cNvSpPr>
          <p:nvPr>
            <p:ph type="body" idx="2"/>
          </p:nvPr>
        </p:nvSpPr>
        <p:spPr/>
        <p:txBody>
          <a:bodyPr/>
          <a:lstStyle/>
          <a:p>
            <a:r>
              <a:rPr lang="en-US" sz="2400" dirty="0"/>
              <a:t>Inclusivity</a:t>
            </a:r>
          </a:p>
          <a:p>
            <a:endParaRPr lang="en-US" sz="2400" dirty="0"/>
          </a:p>
          <a:p>
            <a:r>
              <a:rPr lang="en-US" sz="2400" dirty="0"/>
              <a:t>Meritocracy</a:t>
            </a:r>
          </a:p>
          <a:p>
            <a:endParaRPr lang="en-US" sz="2400" dirty="0"/>
          </a:p>
          <a:p>
            <a:r>
              <a:rPr lang="en-US" sz="2400" dirty="0"/>
              <a:t>Release Early &amp; Often</a:t>
            </a:r>
          </a:p>
        </p:txBody>
      </p:sp>
      <p:sp>
        <p:nvSpPr>
          <p:cNvPr id="3" name="Slide Number Placeholder 2">
            <a:extLst>
              <a:ext uri="{FF2B5EF4-FFF2-40B4-BE49-F238E27FC236}">
                <a16:creationId xmlns:a16="http://schemas.microsoft.com/office/drawing/2014/main" id="{92A4DBDE-3B9A-3A42-BF6B-DDA0D648AC3D}"/>
              </a:ext>
            </a:extLst>
          </p:cNvPr>
          <p:cNvSpPr>
            <a:spLocks noGrp="1"/>
          </p:cNvSpPr>
          <p:nvPr>
            <p:ph type="sldNum" idx="10"/>
          </p:nvPr>
        </p:nvSpPr>
        <p:spPr/>
        <p:txBody>
          <a:bodyPr/>
          <a:lstStyle/>
          <a:p>
            <a:fld id="{A68DF2E5-07DC-324F-826A-FF1984CD41B6}" type="slidenum">
              <a:rPr lang="en-US" altLang="en-US" smtClean="0"/>
              <a:pPr/>
              <a:t>4</a:t>
            </a:fld>
            <a:endParaRPr lang="en-US" altLang="en-US"/>
          </a:p>
        </p:txBody>
      </p:sp>
      <p:sp>
        <p:nvSpPr>
          <p:cNvPr id="2" name="Text Placeholder 1">
            <a:extLst>
              <a:ext uri="{FF2B5EF4-FFF2-40B4-BE49-F238E27FC236}">
                <a16:creationId xmlns:a16="http://schemas.microsoft.com/office/drawing/2014/main" id="{7FAA553B-2F66-6E4A-A9AD-D86F2CCE16C9}"/>
              </a:ext>
            </a:extLst>
          </p:cNvPr>
          <p:cNvSpPr>
            <a:spLocks noGrp="1"/>
          </p:cNvSpPr>
          <p:nvPr>
            <p:ph type="body" idx="1"/>
          </p:nvPr>
        </p:nvSpPr>
        <p:spPr/>
        <p:txBody>
          <a:bodyPr/>
          <a:lstStyle/>
          <a:p>
            <a:r>
              <a:rPr lang="en-US" sz="2400" dirty="0"/>
              <a:t>Shared Values</a:t>
            </a:r>
          </a:p>
          <a:p>
            <a:endParaRPr lang="en-US" sz="2400" dirty="0"/>
          </a:p>
          <a:p>
            <a:r>
              <a:rPr lang="en-US" sz="2400" dirty="0"/>
              <a:t>Collaboration</a:t>
            </a:r>
          </a:p>
          <a:p>
            <a:endParaRPr lang="en-US" sz="2400" dirty="0"/>
          </a:p>
          <a:p>
            <a:r>
              <a:rPr lang="en-US" sz="2400" dirty="0"/>
              <a:t>Transparency</a:t>
            </a:r>
          </a:p>
        </p:txBody>
      </p:sp>
      <p:sp>
        <p:nvSpPr>
          <p:cNvPr id="4" name="TextBox 3">
            <a:extLst>
              <a:ext uri="{FF2B5EF4-FFF2-40B4-BE49-F238E27FC236}">
                <a16:creationId xmlns:a16="http://schemas.microsoft.com/office/drawing/2014/main" id="{E38DBD68-8949-3942-80AF-5508814AD709}"/>
              </a:ext>
            </a:extLst>
          </p:cNvPr>
          <p:cNvSpPr txBox="1"/>
          <p:nvPr/>
        </p:nvSpPr>
        <p:spPr>
          <a:xfrm>
            <a:off x="0" y="4841444"/>
            <a:ext cx="4947188" cy="523220"/>
          </a:xfrm>
          <a:prstGeom prst="rect">
            <a:avLst/>
          </a:prstGeom>
          <a:noFill/>
        </p:spPr>
        <p:txBody>
          <a:bodyPr wrap="none" rtlCol="0">
            <a:spAutoFit/>
          </a:bodyPr>
          <a:lstStyle/>
          <a:p>
            <a:r>
              <a:rPr lang="en-US" dirty="0"/>
              <a:t>List adapted from: https://</a:t>
            </a:r>
            <a:r>
              <a:rPr lang="en-US" dirty="0" err="1"/>
              <a:t>opensource.com</a:t>
            </a:r>
            <a:r>
              <a:rPr lang="en-US" dirty="0"/>
              <a:t>/open-source-way</a:t>
            </a:r>
          </a:p>
          <a:p>
            <a:endParaRPr lang="en-US" dirty="0"/>
          </a:p>
        </p:txBody>
      </p:sp>
    </p:spTree>
    <p:extLst>
      <p:ext uri="{BB962C8B-B14F-4D97-AF65-F5344CB8AC3E}">
        <p14:creationId xmlns:p14="http://schemas.microsoft.com/office/powerpoint/2010/main" val="336578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141A-BA66-9244-9702-A4EBAFE5A1E8}"/>
              </a:ext>
            </a:extLst>
          </p:cNvPr>
          <p:cNvSpPr>
            <a:spLocks noGrp="1"/>
          </p:cNvSpPr>
          <p:nvPr>
            <p:ph type="title"/>
          </p:nvPr>
        </p:nvSpPr>
        <p:spPr/>
        <p:txBody>
          <a:bodyPr/>
          <a:lstStyle/>
          <a:p>
            <a:r>
              <a:rPr lang="en-US" sz="3200" dirty="0"/>
              <a:t>Roles in FOSS Communities</a:t>
            </a:r>
          </a:p>
        </p:txBody>
      </p:sp>
      <p:sp>
        <p:nvSpPr>
          <p:cNvPr id="5" name="Slide Number Placeholder 4">
            <a:extLst>
              <a:ext uri="{FF2B5EF4-FFF2-40B4-BE49-F238E27FC236}">
                <a16:creationId xmlns:a16="http://schemas.microsoft.com/office/drawing/2014/main" id="{29C9BC55-17C0-8B49-AB9C-6170EE6EACFB}"/>
              </a:ext>
            </a:extLst>
          </p:cNvPr>
          <p:cNvSpPr>
            <a:spLocks noGrp="1"/>
          </p:cNvSpPr>
          <p:nvPr>
            <p:ph type="sldNum" idx="10"/>
          </p:nvPr>
        </p:nvSpPr>
        <p:spPr/>
        <p:txBody>
          <a:bodyPr/>
          <a:lstStyle/>
          <a:p>
            <a:fld id="{00071F3F-DC6E-5F42-A6BA-D2671CFCC382}" type="slidenum">
              <a:rPr lang="en-US" altLang="en-US" smtClean="0"/>
              <a:pPr/>
              <a:t>5</a:t>
            </a:fld>
            <a:endParaRPr lang="en-US" altLang="en-US"/>
          </a:p>
        </p:txBody>
      </p:sp>
      <p:sp>
        <p:nvSpPr>
          <p:cNvPr id="8" name="TextBox 7">
            <a:extLst>
              <a:ext uri="{FF2B5EF4-FFF2-40B4-BE49-F238E27FC236}">
                <a16:creationId xmlns:a16="http://schemas.microsoft.com/office/drawing/2014/main" id="{56C3A95B-373C-BD4F-8B45-034ED13CDC81}"/>
              </a:ext>
            </a:extLst>
          </p:cNvPr>
          <p:cNvSpPr txBox="1"/>
          <p:nvPr/>
        </p:nvSpPr>
        <p:spPr>
          <a:xfrm rot="21228844">
            <a:off x="993630" y="2162228"/>
            <a:ext cx="1524776" cy="707886"/>
          </a:xfrm>
          <a:prstGeom prst="rect">
            <a:avLst/>
          </a:prstGeom>
          <a:noFill/>
        </p:spPr>
        <p:txBody>
          <a:bodyPr wrap="none" rtlCol="0">
            <a:spAutoFit/>
          </a:bodyPr>
          <a:lstStyle/>
          <a:p>
            <a:r>
              <a:rPr lang="en-US" sz="4000" i="1" dirty="0"/>
              <a:t>Users</a:t>
            </a:r>
          </a:p>
        </p:txBody>
      </p:sp>
      <p:sp>
        <p:nvSpPr>
          <p:cNvPr id="9" name="TextBox 8">
            <a:extLst>
              <a:ext uri="{FF2B5EF4-FFF2-40B4-BE49-F238E27FC236}">
                <a16:creationId xmlns:a16="http://schemas.microsoft.com/office/drawing/2014/main" id="{42917E79-641D-0C41-9495-0F8FC695A977}"/>
              </a:ext>
            </a:extLst>
          </p:cNvPr>
          <p:cNvSpPr txBox="1"/>
          <p:nvPr/>
        </p:nvSpPr>
        <p:spPr>
          <a:xfrm rot="337824">
            <a:off x="4317563" y="2117489"/>
            <a:ext cx="2039341" cy="707886"/>
          </a:xfrm>
          <a:prstGeom prst="rect">
            <a:avLst/>
          </a:prstGeom>
          <a:noFill/>
        </p:spPr>
        <p:txBody>
          <a:bodyPr wrap="none" rtlCol="0">
            <a:spAutoFit/>
          </a:bodyPr>
          <a:lstStyle/>
          <a:p>
            <a:r>
              <a:rPr lang="en-US" sz="4000" i="1" dirty="0"/>
              <a:t>Leaders</a:t>
            </a:r>
          </a:p>
        </p:txBody>
      </p:sp>
      <p:sp>
        <p:nvSpPr>
          <p:cNvPr id="10" name="TextBox 9">
            <a:extLst>
              <a:ext uri="{FF2B5EF4-FFF2-40B4-BE49-F238E27FC236}">
                <a16:creationId xmlns:a16="http://schemas.microsoft.com/office/drawing/2014/main" id="{D8DD997A-F515-7C4E-8AD3-1BD9342796C2}"/>
              </a:ext>
            </a:extLst>
          </p:cNvPr>
          <p:cNvSpPr txBox="1"/>
          <p:nvPr/>
        </p:nvSpPr>
        <p:spPr>
          <a:xfrm>
            <a:off x="2649606" y="2996741"/>
            <a:ext cx="2980303" cy="707886"/>
          </a:xfrm>
          <a:prstGeom prst="rect">
            <a:avLst/>
          </a:prstGeom>
          <a:noFill/>
        </p:spPr>
        <p:txBody>
          <a:bodyPr wrap="none" rtlCol="0">
            <a:spAutoFit/>
          </a:bodyPr>
          <a:lstStyle/>
          <a:p>
            <a:r>
              <a:rPr lang="en-US" sz="4000" i="1" dirty="0"/>
              <a:t>Contributors</a:t>
            </a:r>
          </a:p>
        </p:txBody>
      </p:sp>
      <p:sp>
        <p:nvSpPr>
          <p:cNvPr id="11" name="TextBox 10">
            <a:extLst>
              <a:ext uri="{FF2B5EF4-FFF2-40B4-BE49-F238E27FC236}">
                <a16:creationId xmlns:a16="http://schemas.microsoft.com/office/drawing/2014/main" id="{72FDFBD7-D39C-BD43-A7D8-9504F75D390C}"/>
              </a:ext>
            </a:extLst>
          </p:cNvPr>
          <p:cNvSpPr txBox="1"/>
          <p:nvPr/>
        </p:nvSpPr>
        <p:spPr>
          <a:xfrm rot="197207">
            <a:off x="700965" y="3785391"/>
            <a:ext cx="2837636" cy="707886"/>
          </a:xfrm>
          <a:prstGeom prst="rect">
            <a:avLst/>
          </a:prstGeom>
          <a:noFill/>
        </p:spPr>
        <p:txBody>
          <a:bodyPr wrap="none" rtlCol="0">
            <a:spAutoFit/>
          </a:bodyPr>
          <a:lstStyle/>
          <a:p>
            <a:r>
              <a:rPr lang="en-US" sz="4000" i="1" dirty="0"/>
              <a:t>Maintainers</a:t>
            </a:r>
          </a:p>
        </p:txBody>
      </p:sp>
      <p:sp>
        <p:nvSpPr>
          <p:cNvPr id="12" name="TextBox 11">
            <a:extLst>
              <a:ext uri="{FF2B5EF4-FFF2-40B4-BE49-F238E27FC236}">
                <a16:creationId xmlns:a16="http://schemas.microsoft.com/office/drawing/2014/main" id="{C8DA5920-655A-7C45-B877-E4E942CB6F2A}"/>
              </a:ext>
            </a:extLst>
          </p:cNvPr>
          <p:cNvSpPr txBox="1"/>
          <p:nvPr/>
        </p:nvSpPr>
        <p:spPr>
          <a:xfrm rot="21090384">
            <a:off x="4579835" y="3696936"/>
            <a:ext cx="2808782" cy="707886"/>
          </a:xfrm>
          <a:prstGeom prst="rect">
            <a:avLst/>
          </a:prstGeom>
          <a:noFill/>
        </p:spPr>
        <p:txBody>
          <a:bodyPr wrap="none" rtlCol="0">
            <a:spAutoFit/>
          </a:bodyPr>
          <a:lstStyle/>
          <a:p>
            <a:r>
              <a:rPr lang="en-US" sz="4000" i="1"/>
              <a:t>Requesters</a:t>
            </a:r>
            <a:endParaRPr lang="en-US" sz="4000" i="1" dirty="0"/>
          </a:p>
        </p:txBody>
      </p:sp>
    </p:spTree>
    <p:extLst>
      <p:ext uri="{BB962C8B-B14F-4D97-AF65-F5344CB8AC3E}">
        <p14:creationId xmlns:p14="http://schemas.microsoft.com/office/powerpoint/2010/main" val="2536835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A8D6-C6DC-9040-B447-7E5B00BADA61}"/>
              </a:ext>
            </a:extLst>
          </p:cNvPr>
          <p:cNvSpPr>
            <a:spLocks noGrp="1"/>
          </p:cNvSpPr>
          <p:nvPr>
            <p:ph type="title"/>
          </p:nvPr>
        </p:nvSpPr>
        <p:spPr>
          <a:xfrm>
            <a:off x="718300" y="236455"/>
            <a:ext cx="6761100" cy="857400"/>
          </a:xfrm>
        </p:spPr>
        <p:txBody>
          <a:bodyPr/>
          <a:lstStyle/>
          <a:p>
            <a:r>
              <a:rPr lang="en-US" sz="3200" dirty="0"/>
              <a:t>Version Control Systems</a:t>
            </a:r>
          </a:p>
        </p:txBody>
      </p:sp>
      <p:sp>
        <p:nvSpPr>
          <p:cNvPr id="3" name="Text Placeholder 2">
            <a:extLst>
              <a:ext uri="{FF2B5EF4-FFF2-40B4-BE49-F238E27FC236}">
                <a16:creationId xmlns:a16="http://schemas.microsoft.com/office/drawing/2014/main" id="{828B01F3-9578-BB46-93B6-18DDCE5A3FCA}"/>
              </a:ext>
            </a:extLst>
          </p:cNvPr>
          <p:cNvSpPr>
            <a:spLocks noGrp="1"/>
          </p:cNvSpPr>
          <p:nvPr>
            <p:ph type="body" idx="1"/>
          </p:nvPr>
        </p:nvSpPr>
        <p:spPr>
          <a:xfrm>
            <a:off x="445770" y="1314450"/>
            <a:ext cx="7372350" cy="3399600"/>
          </a:xfrm>
        </p:spPr>
        <p:txBody>
          <a:bodyPr/>
          <a:lstStyle/>
          <a:p>
            <a:r>
              <a:rPr lang="en-US" sz="2400" dirty="0"/>
              <a:t>Version control systems are software tools for:</a:t>
            </a:r>
            <a:br>
              <a:rPr lang="en-US" sz="2400" dirty="0"/>
            </a:br>
            <a:endParaRPr lang="en-US" sz="2400" dirty="0"/>
          </a:p>
          <a:p>
            <a:pPr lvl="1"/>
            <a:r>
              <a:rPr lang="en-US" sz="2000" dirty="0"/>
              <a:t>Maintaining project history</a:t>
            </a:r>
          </a:p>
          <a:p>
            <a:pPr lvl="2"/>
            <a:r>
              <a:rPr lang="en-US" sz="1800" dirty="0"/>
              <a:t>Review</a:t>
            </a:r>
          </a:p>
          <a:p>
            <a:pPr lvl="2"/>
            <a:r>
              <a:rPr lang="en-US" sz="1800" dirty="0"/>
              <a:t>Revert</a:t>
            </a:r>
            <a:br>
              <a:rPr lang="en-US" sz="1800" dirty="0"/>
            </a:br>
            <a:endParaRPr lang="en-US" sz="1800" dirty="0"/>
          </a:p>
          <a:p>
            <a:pPr lvl="1"/>
            <a:r>
              <a:rPr lang="en-US" sz="2000" dirty="0"/>
              <a:t>Facilitating collaboration</a:t>
            </a:r>
          </a:p>
          <a:p>
            <a:pPr lvl="2"/>
            <a:r>
              <a:rPr lang="en-US" sz="1800" dirty="0"/>
              <a:t>main branch / production version</a:t>
            </a:r>
          </a:p>
          <a:p>
            <a:pPr lvl="2"/>
            <a:r>
              <a:rPr lang="en-US" sz="1800" dirty="0"/>
              <a:t>Developers working asynchronously on feature branches</a:t>
            </a:r>
          </a:p>
          <a:p>
            <a:pPr lvl="2"/>
            <a:r>
              <a:rPr lang="en-US" sz="1800" dirty="0"/>
              <a:t>Merging new features into main branch</a:t>
            </a:r>
          </a:p>
        </p:txBody>
      </p:sp>
      <p:sp>
        <p:nvSpPr>
          <p:cNvPr id="4" name="Slide Number Placeholder 3">
            <a:extLst>
              <a:ext uri="{FF2B5EF4-FFF2-40B4-BE49-F238E27FC236}">
                <a16:creationId xmlns:a16="http://schemas.microsoft.com/office/drawing/2014/main" id="{A74AE450-1AE6-EE4C-8B36-D94623051F01}"/>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Tree>
    <p:extLst>
      <p:ext uri="{BB962C8B-B14F-4D97-AF65-F5344CB8AC3E}">
        <p14:creationId xmlns:p14="http://schemas.microsoft.com/office/powerpoint/2010/main" val="1456479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FF6B70-63D7-104E-9D09-11F9E41CD64D}"/>
              </a:ext>
            </a:extLst>
          </p:cNvPr>
          <p:cNvSpPr>
            <a:spLocks noGrp="1"/>
          </p:cNvSpPr>
          <p:nvPr>
            <p:ph type="title"/>
          </p:nvPr>
        </p:nvSpPr>
        <p:spPr>
          <a:xfrm>
            <a:off x="583138" y="23664"/>
            <a:ext cx="6761100" cy="857400"/>
          </a:xfrm>
        </p:spPr>
        <p:txBody>
          <a:bodyPr/>
          <a:lstStyle/>
          <a:p>
            <a:r>
              <a:rPr lang="en-US" sz="3600" dirty="0"/>
              <a:t>git and GitHub</a:t>
            </a:r>
          </a:p>
        </p:txBody>
      </p:sp>
      <p:sp>
        <p:nvSpPr>
          <p:cNvPr id="5" name="Text Placeholder 4">
            <a:extLst>
              <a:ext uri="{FF2B5EF4-FFF2-40B4-BE49-F238E27FC236}">
                <a16:creationId xmlns:a16="http://schemas.microsoft.com/office/drawing/2014/main" id="{1222BB3F-824B-624C-A473-1C952B8C1466}"/>
              </a:ext>
            </a:extLst>
          </p:cNvPr>
          <p:cNvSpPr>
            <a:spLocks noGrp="1"/>
          </p:cNvSpPr>
          <p:nvPr>
            <p:ph type="body" idx="1"/>
          </p:nvPr>
        </p:nvSpPr>
        <p:spPr>
          <a:xfrm>
            <a:off x="445738" y="878989"/>
            <a:ext cx="7200932" cy="3546893"/>
          </a:xfrm>
        </p:spPr>
        <p:txBody>
          <a:bodyPr/>
          <a:lstStyle/>
          <a:p>
            <a:r>
              <a:rPr lang="en-US" sz="2400" dirty="0"/>
              <a:t>Tools for version control and collaboration:</a:t>
            </a:r>
            <a:endParaRPr lang="en-US" sz="900" dirty="0"/>
          </a:p>
          <a:p>
            <a:endParaRPr lang="en-US" sz="900" dirty="0"/>
          </a:p>
          <a:p>
            <a:pPr lvl="1"/>
            <a:r>
              <a:rPr lang="en-US" sz="2000" dirty="0"/>
              <a:t>git</a:t>
            </a:r>
          </a:p>
          <a:p>
            <a:pPr lvl="2"/>
            <a:r>
              <a:rPr lang="en-US" sz="1800" dirty="0"/>
              <a:t>CLI version control tool that runs on your computer</a:t>
            </a:r>
          </a:p>
          <a:p>
            <a:pPr lvl="2"/>
            <a:r>
              <a:rPr lang="en-US" sz="1800" dirty="0"/>
              <a:t>maintains </a:t>
            </a:r>
            <a:r>
              <a:rPr lang="en-US" sz="1800" b="1" i="1" dirty="0"/>
              <a:t>repositories (repos)</a:t>
            </a:r>
          </a:p>
          <a:p>
            <a:pPr lvl="3"/>
            <a:r>
              <a:rPr lang="en-US" sz="1800" dirty="0"/>
              <a:t>complete copy of the code / docs</a:t>
            </a:r>
          </a:p>
          <a:p>
            <a:pPr lvl="3"/>
            <a:r>
              <a:rPr lang="en-US" sz="1800" dirty="0"/>
              <a:t>complete history of changes</a:t>
            </a:r>
          </a:p>
          <a:p>
            <a:pPr lvl="2"/>
            <a:r>
              <a:rPr lang="en-US" sz="1800" dirty="0"/>
              <a:t>Can also be integrated into IDE or GUI tool.</a:t>
            </a:r>
            <a:endParaRPr lang="en-US" sz="900" dirty="0"/>
          </a:p>
          <a:p>
            <a:pPr lvl="3"/>
            <a:endParaRPr lang="en-US" sz="900" i="1" dirty="0"/>
          </a:p>
          <a:p>
            <a:pPr lvl="1"/>
            <a:r>
              <a:rPr lang="en-US" sz="2000" dirty="0" err="1"/>
              <a:t>gitHub</a:t>
            </a:r>
            <a:endParaRPr lang="en-US" sz="2000" dirty="0"/>
          </a:p>
          <a:p>
            <a:pPr lvl="2"/>
            <a:r>
              <a:rPr lang="en-US" sz="1800" dirty="0"/>
              <a:t>a cloud service for hosting repositories</a:t>
            </a:r>
          </a:p>
          <a:p>
            <a:pPr lvl="2"/>
            <a:r>
              <a:rPr lang="en-US" sz="1800" dirty="0"/>
              <a:t>facilitates collaboration</a:t>
            </a:r>
          </a:p>
          <a:p>
            <a:pPr lvl="3"/>
            <a:r>
              <a:rPr lang="en-US" sz="1800" dirty="0"/>
              <a:t>Forking/Upstreaming support</a:t>
            </a:r>
          </a:p>
          <a:p>
            <a:pPr lvl="3"/>
            <a:r>
              <a:rPr lang="en-US" sz="1800" dirty="0"/>
              <a:t>Issue tracker</a:t>
            </a:r>
          </a:p>
        </p:txBody>
      </p:sp>
      <p:pic>
        <p:nvPicPr>
          <p:cNvPr id="6" name="Picture 5">
            <a:extLst>
              <a:ext uri="{FF2B5EF4-FFF2-40B4-BE49-F238E27FC236}">
                <a16:creationId xmlns:a16="http://schemas.microsoft.com/office/drawing/2014/main" id="{ED3D3647-8E7A-F04C-B2BD-453EF1FA1764}"/>
              </a:ext>
            </a:extLst>
          </p:cNvPr>
          <p:cNvPicPr>
            <a:picLocks noChangeAspect="1"/>
          </p:cNvPicPr>
          <p:nvPr/>
        </p:nvPicPr>
        <p:blipFill>
          <a:blip r:embed="rId3"/>
          <a:stretch>
            <a:fillRect/>
          </a:stretch>
        </p:blipFill>
        <p:spPr>
          <a:xfrm rot="20771818">
            <a:off x="6110968" y="2434207"/>
            <a:ext cx="1445478" cy="603606"/>
          </a:xfrm>
          <a:prstGeom prst="rect">
            <a:avLst/>
          </a:prstGeom>
        </p:spPr>
      </p:pic>
      <p:grpSp>
        <p:nvGrpSpPr>
          <p:cNvPr id="7" name="Group 6">
            <a:extLst>
              <a:ext uri="{FF2B5EF4-FFF2-40B4-BE49-F238E27FC236}">
                <a16:creationId xmlns:a16="http://schemas.microsoft.com/office/drawing/2014/main" id="{C55BA8FB-A0D3-244F-B366-2F5B348BE9B7}"/>
              </a:ext>
            </a:extLst>
          </p:cNvPr>
          <p:cNvGrpSpPr/>
          <p:nvPr/>
        </p:nvGrpSpPr>
        <p:grpSpPr>
          <a:xfrm>
            <a:off x="5816390" y="3803960"/>
            <a:ext cx="1776394" cy="1070794"/>
            <a:chOff x="4239610" y="2801371"/>
            <a:chExt cx="2329337" cy="1387091"/>
          </a:xfrm>
        </p:grpSpPr>
        <p:pic>
          <p:nvPicPr>
            <p:cNvPr id="8" name="Picture 7" descr="A picture containing drawing, plate&#10;&#10;Description automatically generated">
              <a:extLst>
                <a:ext uri="{FF2B5EF4-FFF2-40B4-BE49-F238E27FC236}">
                  <a16:creationId xmlns:a16="http://schemas.microsoft.com/office/drawing/2014/main" id="{4EC69A77-9817-C24C-90DF-87BB438BA8C2}"/>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E5324411-1F45-4E48-9406-46F471F2FB84}"/>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3478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dissolve">
                                      <p:cBhvr>
                                        <p:cTn id="7" dur="500"/>
                                        <p:tgtEl>
                                          <p:spTgt spid="5">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dissolve">
                                      <p:cBhvr>
                                        <p:cTn id="10" dur="500"/>
                                        <p:tgtEl>
                                          <p:spTgt spid="5">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Effect transition="in" filter="dissolve">
                                      <p:cBhvr>
                                        <p:cTn id="13" dur="500"/>
                                        <p:tgtEl>
                                          <p:spTgt spid="5">
                                            <p:txEl>
                                              <p:pRg st="5" end="5"/>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5">
                                            <p:txEl>
                                              <p:pRg st="6" end="6"/>
                                            </p:txEl>
                                          </p:spTgt>
                                        </p:tgtEl>
                                        <p:attrNameLst>
                                          <p:attrName>style.visibility</p:attrName>
                                        </p:attrNameLst>
                                      </p:cBhvr>
                                      <p:to>
                                        <p:strVal val="visible"/>
                                      </p:to>
                                    </p:set>
                                    <p:animEffect transition="in" filter="dissolve">
                                      <p:cBhvr>
                                        <p:cTn id="16" dur="500"/>
                                        <p:tgtEl>
                                          <p:spTgt spid="5">
                                            <p:txEl>
                                              <p:pRg st="6" end="6"/>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animEffect transition="in" filter="dissolve">
                                      <p:cBhvr>
                                        <p:cTn id="19" dur="500"/>
                                        <p:tgtEl>
                                          <p:spTgt spid="5">
                                            <p:txEl>
                                              <p:pRg st="7" end="7"/>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5">
                                            <p:txEl>
                                              <p:pRg st="10" end="10"/>
                                            </p:txEl>
                                          </p:spTgt>
                                        </p:tgtEl>
                                        <p:attrNameLst>
                                          <p:attrName>style.visibility</p:attrName>
                                        </p:attrNameLst>
                                      </p:cBhvr>
                                      <p:to>
                                        <p:strVal val="visible"/>
                                      </p:to>
                                    </p:set>
                                    <p:animEffect transition="in" filter="dissolve">
                                      <p:cBhvr>
                                        <p:cTn id="24" dur="500"/>
                                        <p:tgtEl>
                                          <p:spTgt spid="5">
                                            <p:txEl>
                                              <p:pRg st="10" end="10"/>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5">
                                            <p:txEl>
                                              <p:pRg st="11" end="11"/>
                                            </p:txEl>
                                          </p:spTgt>
                                        </p:tgtEl>
                                        <p:attrNameLst>
                                          <p:attrName>style.visibility</p:attrName>
                                        </p:attrNameLst>
                                      </p:cBhvr>
                                      <p:to>
                                        <p:strVal val="visible"/>
                                      </p:to>
                                    </p:set>
                                    <p:animEffect transition="in" filter="dissolve">
                                      <p:cBhvr>
                                        <p:cTn id="27" dur="500"/>
                                        <p:tgtEl>
                                          <p:spTgt spid="5">
                                            <p:txEl>
                                              <p:pRg st="11" end="11"/>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5">
                                            <p:txEl>
                                              <p:pRg st="12" end="12"/>
                                            </p:txEl>
                                          </p:spTgt>
                                        </p:tgtEl>
                                        <p:attrNameLst>
                                          <p:attrName>style.visibility</p:attrName>
                                        </p:attrNameLst>
                                      </p:cBhvr>
                                      <p:to>
                                        <p:strVal val="visible"/>
                                      </p:to>
                                    </p:set>
                                    <p:animEffect transition="in" filter="dissolve">
                                      <p:cBhvr>
                                        <p:cTn id="30" dur="500"/>
                                        <p:tgtEl>
                                          <p:spTgt spid="5">
                                            <p:txEl>
                                              <p:pRg st="12" end="12"/>
                                            </p:txEl>
                                          </p:spTgt>
                                        </p:tgtEl>
                                      </p:cBhvr>
                                    </p:animEffect>
                                  </p:childTnLst>
                                </p:cTn>
                              </p:par>
                              <p:par>
                                <p:cTn id="31" presetID="9" presetClass="entr" presetSubtype="0" fill="hold" nodeType="with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animEffect transition="in" filter="dissolve">
                                      <p:cBhvr>
                                        <p:cTn id="33" dur="500"/>
                                        <p:tgtEl>
                                          <p:spTgt spid="5">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35D93-5E08-A344-BE2D-14B7659C5963}"/>
              </a:ext>
            </a:extLst>
          </p:cNvPr>
          <p:cNvSpPr>
            <a:spLocks noGrp="1"/>
          </p:cNvSpPr>
          <p:nvPr>
            <p:ph type="title"/>
          </p:nvPr>
        </p:nvSpPr>
        <p:spPr/>
        <p:txBody>
          <a:bodyPr/>
          <a:lstStyle/>
          <a:p>
            <a:r>
              <a:rPr lang="en-US" sz="3200" dirty="0"/>
              <a:t>Other Options</a:t>
            </a:r>
          </a:p>
        </p:txBody>
      </p:sp>
      <p:sp>
        <p:nvSpPr>
          <p:cNvPr id="3" name="Text Placeholder 2">
            <a:extLst>
              <a:ext uri="{FF2B5EF4-FFF2-40B4-BE49-F238E27FC236}">
                <a16:creationId xmlns:a16="http://schemas.microsoft.com/office/drawing/2014/main" id="{3EA1DC37-2635-0242-AA41-BA48035826C0}"/>
              </a:ext>
            </a:extLst>
          </p:cNvPr>
          <p:cNvSpPr>
            <a:spLocks noGrp="1"/>
          </p:cNvSpPr>
          <p:nvPr>
            <p:ph type="body" idx="1"/>
          </p:nvPr>
        </p:nvSpPr>
        <p:spPr/>
        <p:txBody>
          <a:bodyPr/>
          <a:lstStyle/>
          <a:p>
            <a:r>
              <a:rPr lang="en-US" sz="2000" dirty="0"/>
              <a:t>Version control tools:</a:t>
            </a:r>
          </a:p>
          <a:p>
            <a:pPr lvl="1"/>
            <a:r>
              <a:rPr lang="en-US" sz="2000" dirty="0"/>
              <a:t>CVS, Subversion (SVN), Mercurial</a:t>
            </a:r>
          </a:p>
          <a:p>
            <a:pPr lvl="1"/>
            <a:endParaRPr lang="en-US" sz="2000" dirty="0"/>
          </a:p>
          <a:p>
            <a:r>
              <a:rPr lang="en-US" sz="2000" dirty="0"/>
              <a:t>Repository Hosting:</a:t>
            </a:r>
          </a:p>
          <a:p>
            <a:pPr lvl="1"/>
            <a:r>
              <a:rPr lang="en-US" sz="2000" dirty="0"/>
              <a:t>GitLab, </a:t>
            </a:r>
            <a:r>
              <a:rPr lang="en-US" sz="2000" dirty="0" err="1"/>
              <a:t>BitBucket</a:t>
            </a:r>
            <a:r>
              <a:rPr lang="en-US" sz="2000" dirty="0"/>
              <a:t>, </a:t>
            </a:r>
            <a:r>
              <a:rPr lang="en-US" sz="2000" dirty="0" err="1"/>
              <a:t>SourceForge</a:t>
            </a:r>
            <a:endParaRPr lang="en-US" sz="2000" dirty="0"/>
          </a:p>
        </p:txBody>
      </p:sp>
      <p:sp>
        <p:nvSpPr>
          <p:cNvPr id="4" name="Slide Number Placeholder 3">
            <a:extLst>
              <a:ext uri="{FF2B5EF4-FFF2-40B4-BE49-F238E27FC236}">
                <a16:creationId xmlns:a16="http://schemas.microsoft.com/office/drawing/2014/main" id="{085F998E-E424-DC42-AD5F-EF34F7C86D5C}"/>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6" name="Rectangle 5">
            <a:extLst>
              <a:ext uri="{FF2B5EF4-FFF2-40B4-BE49-F238E27FC236}">
                <a16:creationId xmlns:a16="http://schemas.microsoft.com/office/drawing/2014/main" id="{105A5E6F-E413-1F4A-A8B3-A21EAA7D4C72}"/>
              </a:ext>
            </a:extLst>
          </p:cNvPr>
          <p:cNvSpPr/>
          <p:nvPr/>
        </p:nvSpPr>
        <p:spPr>
          <a:xfrm>
            <a:off x="400152" y="4794181"/>
            <a:ext cx="4572000" cy="338554"/>
          </a:xfrm>
          <a:prstGeom prst="rect">
            <a:avLst/>
          </a:prstGeom>
        </p:spPr>
        <p:txBody>
          <a:bodyPr>
            <a:spAutoFit/>
          </a:bodyPr>
          <a:lstStyle/>
          <a:p>
            <a:r>
              <a:rPr lang="en-US" sz="800" dirty="0">
                <a:hlinkClick r:id="rId3"/>
              </a:rPr>
              <a:t>Images from: https://www.linuxnix.com/what-are-the-top-version-control-systems/</a:t>
            </a:r>
            <a:endParaRPr lang="en-US" sz="800" dirty="0"/>
          </a:p>
          <a:p>
            <a:r>
              <a:rPr lang="en-US" sz="800" dirty="0">
                <a:hlinkClick r:id="rId4"/>
              </a:rPr>
              <a:t>https://sourceforge.net/p/gmorgan/admin/files/badges</a:t>
            </a:r>
            <a:endParaRPr lang="en-US" sz="800" dirty="0"/>
          </a:p>
        </p:txBody>
      </p:sp>
      <p:pic>
        <p:nvPicPr>
          <p:cNvPr id="7" name="Picture 6">
            <a:extLst>
              <a:ext uri="{FF2B5EF4-FFF2-40B4-BE49-F238E27FC236}">
                <a16:creationId xmlns:a16="http://schemas.microsoft.com/office/drawing/2014/main" id="{3C7D2D64-13A6-9F43-9CCD-DC478E5572EE}"/>
              </a:ext>
            </a:extLst>
          </p:cNvPr>
          <p:cNvPicPr>
            <a:picLocks noChangeAspect="1"/>
          </p:cNvPicPr>
          <p:nvPr/>
        </p:nvPicPr>
        <p:blipFill>
          <a:blip r:embed="rId5"/>
          <a:stretch>
            <a:fillRect/>
          </a:stretch>
        </p:blipFill>
        <p:spPr>
          <a:xfrm rot="629498">
            <a:off x="5677877" y="663975"/>
            <a:ext cx="1119527" cy="975804"/>
          </a:xfrm>
          <a:prstGeom prst="rect">
            <a:avLst/>
          </a:prstGeom>
        </p:spPr>
      </p:pic>
      <p:pic>
        <p:nvPicPr>
          <p:cNvPr id="8" name="Picture 7">
            <a:extLst>
              <a:ext uri="{FF2B5EF4-FFF2-40B4-BE49-F238E27FC236}">
                <a16:creationId xmlns:a16="http://schemas.microsoft.com/office/drawing/2014/main" id="{13496A33-6F83-C541-AA47-BDA35D3AB7A6}"/>
              </a:ext>
            </a:extLst>
          </p:cNvPr>
          <p:cNvPicPr>
            <a:picLocks noChangeAspect="1"/>
          </p:cNvPicPr>
          <p:nvPr/>
        </p:nvPicPr>
        <p:blipFill>
          <a:blip r:embed="rId6">
            <a:clrChange>
              <a:clrFrom>
                <a:srgbClr val="FFFFFF"/>
              </a:clrFrom>
              <a:clrTo>
                <a:srgbClr val="FFFFFF">
                  <a:alpha val="0"/>
                </a:srgbClr>
              </a:clrTo>
            </a:clrChange>
          </a:blip>
          <a:stretch>
            <a:fillRect/>
          </a:stretch>
        </p:blipFill>
        <p:spPr>
          <a:xfrm rot="21366642">
            <a:off x="4427829" y="817930"/>
            <a:ext cx="960628" cy="1174869"/>
          </a:xfrm>
          <a:prstGeom prst="rect">
            <a:avLst/>
          </a:prstGeom>
        </p:spPr>
      </p:pic>
      <p:pic>
        <p:nvPicPr>
          <p:cNvPr id="9" name="Picture 8">
            <a:extLst>
              <a:ext uri="{FF2B5EF4-FFF2-40B4-BE49-F238E27FC236}">
                <a16:creationId xmlns:a16="http://schemas.microsoft.com/office/drawing/2014/main" id="{24DFBAEC-9FDF-5749-9B24-B916F8B4614C}"/>
              </a:ext>
            </a:extLst>
          </p:cNvPr>
          <p:cNvPicPr>
            <a:picLocks noChangeAspect="1"/>
          </p:cNvPicPr>
          <p:nvPr/>
        </p:nvPicPr>
        <p:blipFill>
          <a:blip r:embed="rId7">
            <a:clrChange>
              <a:clrFrom>
                <a:srgbClr val="FFFFFF"/>
              </a:clrFrom>
              <a:clrTo>
                <a:srgbClr val="FFFFFF">
                  <a:alpha val="0"/>
                </a:srgbClr>
              </a:clrTo>
            </a:clrChange>
          </a:blip>
          <a:stretch>
            <a:fillRect/>
          </a:stretch>
        </p:blipFill>
        <p:spPr>
          <a:xfrm rot="406770">
            <a:off x="5903585" y="1893377"/>
            <a:ext cx="1027176" cy="1275411"/>
          </a:xfrm>
          <a:prstGeom prst="rect">
            <a:avLst/>
          </a:prstGeom>
        </p:spPr>
      </p:pic>
      <p:pic>
        <p:nvPicPr>
          <p:cNvPr id="11" name="Picture 10" descr="Logo&#10;&#10;Description automatically generated">
            <a:extLst>
              <a:ext uri="{FF2B5EF4-FFF2-40B4-BE49-F238E27FC236}">
                <a16:creationId xmlns:a16="http://schemas.microsoft.com/office/drawing/2014/main" id="{62739E8D-1407-BB49-8808-302359AD4A7A}"/>
              </a:ext>
            </a:extLst>
          </p:cNvPr>
          <p:cNvPicPr>
            <a:picLocks noChangeAspect="1"/>
          </p:cNvPicPr>
          <p:nvPr/>
        </p:nvPicPr>
        <p:blipFill>
          <a:blip r:embed="rId8"/>
          <a:stretch>
            <a:fillRect/>
          </a:stretch>
        </p:blipFill>
        <p:spPr>
          <a:xfrm rot="444654">
            <a:off x="1578019" y="3370942"/>
            <a:ext cx="1530848" cy="1386948"/>
          </a:xfrm>
          <a:prstGeom prst="rect">
            <a:avLst/>
          </a:prstGeom>
        </p:spPr>
      </p:pic>
      <p:pic>
        <p:nvPicPr>
          <p:cNvPr id="12" name="Picture 11" descr="Logo, icon&#10;&#10;Description automatically generated">
            <a:extLst>
              <a:ext uri="{FF2B5EF4-FFF2-40B4-BE49-F238E27FC236}">
                <a16:creationId xmlns:a16="http://schemas.microsoft.com/office/drawing/2014/main" id="{EFAD2330-2078-8144-9902-E4E606601CFD}"/>
              </a:ext>
            </a:extLst>
          </p:cNvPr>
          <p:cNvPicPr>
            <a:picLocks noChangeAspect="1"/>
          </p:cNvPicPr>
          <p:nvPr/>
        </p:nvPicPr>
        <p:blipFill>
          <a:blip r:embed="rId9">
            <a:duotone>
              <a:schemeClr val="accent3">
                <a:shade val="45000"/>
                <a:satMod val="135000"/>
              </a:schemeClr>
              <a:prstClr val="white"/>
            </a:duotone>
          </a:blip>
          <a:stretch>
            <a:fillRect/>
          </a:stretch>
        </p:blipFill>
        <p:spPr>
          <a:xfrm rot="762127">
            <a:off x="2863738" y="4004668"/>
            <a:ext cx="2120590" cy="305671"/>
          </a:xfrm>
          <a:prstGeom prst="rect">
            <a:avLst/>
          </a:prstGeom>
        </p:spPr>
      </p:pic>
      <p:pic>
        <p:nvPicPr>
          <p:cNvPr id="1028" name="Picture 4" descr="Download gmorgan">
            <a:extLst>
              <a:ext uri="{FF2B5EF4-FFF2-40B4-BE49-F238E27FC236}">
                <a16:creationId xmlns:a16="http://schemas.microsoft.com/office/drawing/2014/main" id="{19C06ADA-2A8A-4541-B9B8-4D7875FE611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20873497">
            <a:off x="5102611" y="3932283"/>
            <a:ext cx="1905000" cy="50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5824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E156F5-3761-B4C2-47B1-6F29226B897C}"/>
              </a:ext>
            </a:extLst>
          </p:cNvPr>
          <p:cNvSpPr>
            <a:spLocks noGrp="1"/>
          </p:cNvSpPr>
          <p:nvPr>
            <p:ph type="ctrTitle"/>
          </p:nvPr>
        </p:nvSpPr>
        <p:spPr/>
        <p:txBody>
          <a:bodyPr/>
          <a:lstStyle/>
          <a:p>
            <a:r>
              <a:rPr lang="en-US" dirty="0"/>
              <a:t>GitHub and git</a:t>
            </a:r>
          </a:p>
        </p:txBody>
      </p:sp>
      <p:sp>
        <p:nvSpPr>
          <p:cNvPr id="6" name="Subtitle 5">
            <a:extLst>
              <a:ext uri="{FF2B5EF4-FFF2-40B4-BE49-F238E27FC236}">
                <a16:creationId xmlns:a16="http://schemas.microsoft.com/office/drawing/2014/main" id="{0D6B4736-FBE9-5F97-E5C9-98A2EE31BA93}"/>
              </a:ext>
            </a:extLst>
          </p:cNvPr>
          <p:cNvSpPr>
            <a:spLocks noGrp="1"/>
          </p:cNvSpPr>
          <p:nvPr>
            <p:ph type="subTitle" idx="1"/>
          </p:nvPr>
        </p:nvSpPr>
        <p:spPr/>
        <p:txBody>
          <a:bodyPr/>
          <a:lstStyle/>
          <a:p>
            <a:r>
              <a:rPr lang="en-US" sz="2800" dirty="0"/>
              <a:t>Terminology</a:t>
            </a:r>
          </a:p>
        </p:txBody>
      </p:sp>
      <p:sp>
        <p:nvSpPr>
          <p:cNvPr id="4" name="Slide Number Placeholder 3">
            <a:extLst>
              <a:ext uri="{FF2B5EF4-FFF2-40B4-BE49-F238E27FC236}">
                <a16:creationId xmlns:a16="http://schemas.microsoft.com/office/drawing/2014/main" id="{9E6733F7-549D-BAA0-6EEB-0D9E417DD960}"/>
              </a:ext>
            </a:extLst>
          </p:cNvPr>
          <p:cNvSpPr>
            <a:spLocks noGrp="1"/>
          </p:cNvSpPr>
          <p:nvPr>
            <p:ph type="sldNum" idx="4294967295"/>
          </p:nvPr>
        </p:nvSpPr>
        <p:spPr>
          <a:xfrm>
            <a:off x="0" y="4719638"/>
            <a:ext cx="547688" cy="393700"/>
          </a:xfrm>
        </p:spPr>
        <p:txBody>
          <a:bodyPr/>
          <a:lstStyle/>
          <a:p>
            <a:fld id="{BDFCAF28-37E0-B74A-A667-EBA3961B24E0}" type="slidenum">
              <a:rPr lang="en-US" altLang="en-US" smtClean="0"/>
              <a:pPr/>
              <a:t>9</a:t>
            </a:fld>
            <a:endParaRPr lang="en-US" altLang="en-US"/>
          </a:p>
        </p:txBody>
      </p:sp>
      <p:pic>
        <p:nvPicPr>
          <p:cNvPr id="7" name="Picture 6">
            <a:extLst>
              <a:ext uri="{FF2B5EF4-FFF2-40B4-BE49-F238E27FC236}">
                <a16:creationId xmlns:a16="http://schemas.microsoft.com/office/drawing/2014/main" id="{0DCCE624-3044-A575-217E-92B75ABB960F}"/>
              </a:ext>
            </a:extLst>
          </p:cNvPr>
          <p:cNvPicPr>
            <a:picLocks noChangeAspect="1"/>
          </p:cNvPicPr>
          <p:nvPr/>
        </p:nvPicPr>
        <p:blipFill>
          <a:blip r:embed="rId3"/>
          <a:stretch>
            <a:fillRect/>
          </a:stretch>
        </p:blipFill>
        <p:spPr>
          <a:xfrm rot="20771818">
            <a:off x="3777390" y="1358698"/>
            <a:ext cx="2203046" cy="919953"/>
          </a:xfrm>
          <a:prstGeom prst="rect">
            <a:avLst/>
          </a:prstGeom>
        </p:spPr>
      </p:pic>
      <p:grpSp>
        <p:nvGrpSpPr>
          <p:cNvPr id="8" name="Group 7">
            <a:extLst>
              <a:ext uri="{FF2B5EF4-FFF2-40B4-BE49-F238E27FC236}">
                <a16:creationId xmlns:a16="http://schemas.microsoft.com/office/drawing/2014/main" id="{D1E37D57-78EB-5622-2237-DF193002155E}"/>
              </a:ext>
            </a:extLst>
          </p:cNvPr>
          <p:cNvGrpSpPr/>
          <p:nvPr/>
        </p:nvGrpSpPr>
        <p:grpSpPr>
          <a:xfrm rot="479629">
            <a:off x="651611" y="1015131"/>
            <a:ext cx="2716032" cy="1684355"/>
            <a:chOff x="4239610" y="2801371"/>
            <a:chExt cx="2329337" cy="1387091"/>
          </a:xfrm>
        </p:grpSpPr>
        <p:pic>
          <p:nvPicPr>
            <p:cNvPr id="9" name="Picture 8" descr="A picture containing drawing, plate&#10;&#10;Description automatically generated">
              <a:extLst>
                <a:ext uri="{FF2B5EF4-FFF2-40B4-BE49-F238E27FC236}">
                  <a16:creationId xmlns:a16="http://schemas.microsoft.com/office/drawing/2014/main" id="{3EEF17C5-339A-64EF-8EBA-86749CD8A760}"/>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A21C98DE-ACC4-5091-DDCE-4AE2F01749A0}"/>
                </a:ext>
              </a:extLst>
            </p:cNvPr>
            <p:cNvPicPr>
              <a:picLocks noChangeAspect="1"/>
            </p:cNvPicPr>
            <p:nvPr/>
          </p:nvPicPr>
          <p:blipFill>
            <a:blip r:embed="rId5"/>
            <a:stretch>
              <a:fillRect/>
            </a:stretch>
          </p:blipFill>
          <p:spPr>
            <a:xfrm>
              <a:off x="4903221" y="2801371"/>
              <a:ext cx="596591" cy="596591"/>
            </a:xfrm>
            <a:prstGeom prst="rect">
              <a:avLst/>
            </a:prstGeom>
          </p:spPr>
        </p:pic>
      </p:grpSp>
    </p:spTree>
    <p:extLst>
      <p:ext uri="{BB962C8B-B14F-4D97-AF65-F5344CB8AC3E}">
        <p14:creationId xmlns:p14="http://schemas.microsoft.com/office/powerpoint/2010/main" val="475823373"/>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3568</TotalTime>
  <Words>3405</Words>
  <Application>Microsoft Macintosh PowerPoint</Application>
  <PresentationFormat>On-screen Show (16:9)</PresentationFormat>
  <Paragraphs>436</Paragraphs>
  <Slides>22</Slides>
  <Notes>21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Dosis</vt:lpstr>
      <vt:lpstr>Dosis ExtraLight</vt:lpstr>
      <vt:lpstr>Segoe Print</vt:lpstr>
      <vt:lpstr>Titillium Web Light</vt:lpstr>
      <vt:lpstr>Mowbray template</vt:lpstr>
      <vt:lpstr>01 – FOSS Communities and Collaboration</vt:lpstr>
      <vt:lpstr>PowerPoint Presentation</vt:lpstr>
      <vt:lpstr>PowerPoint Presentation</vt:lpstr>
      <vt:lpstr>Principles of FOSS Communities</vt:lpstr>
      <vt:lpstr>Roles in FOSS Communities</vt:lpstr>
      <vt:lpstr>Version Control Systems</vt:lpstr>
      <vt:lpstr>git and GitHub</vt:lpstr>
      <vt:lpstr>Other Options</vt:lpstr>
      <vt:lpstr>GitHub and git</vt:lpstr>
      <vt:lpstr>GitHub and git: Local vs Remote</vt:lpstr>
      <vt:lpstr>GitHub and git: The Upstream</vt:lpstr>
      <vt:lpstr>GitHub and git: Forking the Upstream</vt:lpstr>
      <vt:lpstr>GitHub and git: Cloning your Origin</vt:lpstr>
      <vt:lpstr>GitHub and git: Cloning your Origin</vt:lpstr>
      <vt:lpstr>GitHub and git: Ready to work</vt:lpstr>
      <vt:lpstr>GitHub and git</vt:lpstr>
      <vt:lpstr>Workflow: Make Changes*</vt:lpstr>
      <vt:lpstr>Workflow: Push to Origin</vt:lpstr>
      <vt:lpstr>Workflow: Making a Pull Request</vt:lpstr>
      <vt:lpstr>Workflow: Merge into Upstream</vt:lpstr>
      <vt:lpstr>The Issue Tracker</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07 – Version Control &amp; A Branching Workflow</dc:title>
  <dc:creator>Braught, Grant</dc:creator>
  <cp:lastModifiedBy>Braught, Grant</cp:lastModifiedBy>
  <cp:revision>224</cp:revision>
  <dcterms:created xsi:type="dcterms:W3CDTF">2020-09-29T11:59:10Z</dcterms:created>
  <dcterms:modified xsi:type="dcterms:W3CDTF">2023-09-04T18:14:49Z</dcterms:modified>
</cp:coreProperties>
</file>

<file path=docProps/thumbnail.jpeg>
</file>